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2_FEBBE44E.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09_ABE5BB4.xml" ContentType="application/vnd.ms-powerpoint.comments+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Lst>
  <p:notesMasterIdLst>
    <p:notesMasterId r:id="rId17"/>
  </p:notesMasterIdLst>
  <p:sldIdLst>
    <p:sldId id="256" r:id="rId3"/>
    <p:sldId id="258" r:id="rId4"/>
    <p:sldId id="268" r:id="rId5"/>
    <p:sldId id="259" r:id="rId6"/>
    <p:sldId id="260" r:id="rId7"/>
    <p:sldId id="269" r:id="rId8"/>
    <p:sldId id="261" r:id="rId9"/>
    <p:sldId id="270" r:id="rId10"/>
    <p:sldId id="271" r:id="rId11"/>
    <p:sldId id="264" r:id="rId12"/>
    <p:sldId id="266" r:id="rId13"/>
    <p:sldId id="272" r:id="rId14"/>
    <p:sldId id="265"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5F1BF8-76C8-AE39-E235-F8D98A0C0535}" name="Joon Park" initials="JP" userId="S::joonpark@UCHICAGO.EDU::a5a5e159-058d-4d71-8ec5-f1025f3e10a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652"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8/10/relationships/authors" Target="authors.xml"/></Relationships>
</file>

<file path=ppt/comments/modernComment_102_FEBBE44E.xml><?xml version="1.0" encoding="utf-8"?>
<p188:cmLst xmlns:a="http://schemas.openxmlformats.org/drawingml/2006/main" xmlns:r="http://schemas.openxmlformats.org/officeDocument/2006/relationships" xmlns:p188="http://schemas.microsoft.com/office/powerpoint/2018/8/main">
  <p188:cm id="{0C1AE924-3C9D-413E-8D90-EEA25C675061}" authorId="{545F1BF8-76C8-AE39-E235-F8D98A0C0535}" status="resolved" created="2024-05-22T18:50:45.974" complete="100000">
    <ac:deMkLst xmlns:ac="http://schemas.microsoft.com/office/drawing/2013/main/command">
      <pc:docMk xmlns:pc="http://schemas.microsoft.com/office/powerpoint/2013/main/command"/>
      <pc:sldMk xmlns:pc="http://schemas.microsoft.com/office/powerpoint/2013/main/command" cId="4273726542" sldId="258"/>
      <ac:spMk id="1078" creationId="{00000000-0000-0000-0000-000000000000}"/>
    </ac:deMkLst>
    <p188:txBody>
      <a:bodyPr/>
      <a:lstStyle/>
      <a:p>
        <a:r>
          <a:rPr lang="en-US"/>
          <a:t>Make pretty later</a:t>
        </a:r>
      </a:p>
    </p188:txBody>
  </p188:cm>
</p188:cmLst>
</file>

<file path=ppt/comments/modernComment_109_ABE5BB4.xml><?xml version="1.0" encoding="utf-8"?>
<p188:cmLst xmlns:a="http://schemas.openxmlformats.org/drawingml/2006/main" xmlns:r="http://schemas.openxmlformats.org/officeDocument/2006/relationships" xmlns:p188="http://schemas.microsoft.com/office/powerpoint/2018/8/main">
  <p188:cm id="{8E1625B3-4A80-4D21-AC4C-3E0DF34AA03C}" authorId="{545F1BF8-76C8-AE39-E235-F8D98A0C0535}" created="2024-05-22T19:16:54.074">
    <ac:txMkLst xmlns:ac="http://schemas.microsoft.com/office/drawing/2013/main/command">
      <pc:docMk xmlns:pc="http://schemas.microsoft.com/office/powerpoint/2013/main/command"/>
      <pc:sldMk xmlns:pc="http://schemas.microsoft.com/office/powerpoint/2013/main/command" cId="180247476" sldId="265"/>
      <ac:spMk id="5" creationId="{AD287D9E-315A-A8C7-0AF2-240D51ED5D64}"/>
      <ac:txMk cp="1357">
        <ac:context len="1358" hash="1717738277"/>
      </ac:txMk>
    </ac:txMkLst>
    <p188:pos x="7707863" y="214744"/>
    <p188:txBody>
      <a:bodyPr/>
      <a:lstStyle/>
      <a:p>
        <a:r>
          <a:rPr lang="en-US"/>
          <a:t>Talking about using more powerful models
The reason that you didn’t use the other models is because of the lack of computational power. There is Yolov8 and also different sizes of Yolov5 that I can use to strengthen the model.
Given the amount of smaller detail that you need to have for the model, experimenting with different image sizes. Currently, it will exponentially increase the training time of the models.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D6B56B-17A6-44BF-BCB8-3132DF9F1AA0}" type="datetimeFigureOut">
              <a:rPr lang="en-US" smtClean="0"/>
              <a:t>5/22/2024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90016B-4B7E-403D-B7B4-BD94B1F27F54}" type="slidenum">
              <a:rPr lang="en-US" smtClean="0"/>
              <a:t>‹#›</a:t>
            </a:fld>
            <a:endParaRPr lang="en-US"/>
          </a:p>
        </p:txBody>
      </p:sp>
    </p:spTree>
    <p:extLst>
      <p:ext uri="{BB962C8B-B14F-4D97-AF65-F5344CB8AC3E}">
        <p14:creationId xmlns:p14="http://schemas.microsoft.com/office/powerpoint/2010/main" val="77256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9ef7fcd36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29ef7fcd36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rgbClr val="191919"/>
              </a:solidFill>
            </a:endParaRPr>
          </a:p>
        </p:txBody>
      </p:sp>
    </p:spTree>
    <p:extLst>
      <p:ext uri="{BB962C8B-B14F-4D97-AF65-F5344CB8AC3E}">
        <p14:creationId xmlns:p14="http://schemas.microsoft.com/office/powerpoint/2010/main" val="2874151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9ef7fcd36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29ef7fcd36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rgbClr val="191919"/>
              </a:solidFill>
            </a:endParaRPr>
          </a:p>
        </p:txBody>
      </p:sp>
    </p:spTree>
    <p:extLst>
      <p:ext uri="{BB962C8B-B14F-4D97-AF65-F5344CB8AC3E}">
        <p14:creationId xmlns:p14="http://schemas.microsoft.com/office/powerpoint/2010/main" val="645576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9ef7fcd36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29ef7fcd36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rgbClr val="191919"/>
              </a:solidFill>
            </a:endParaRPr>
          </a:p>
        </p:txBody>
      </p:sp>
    </p:spTree>
    <p:extLst>
      <p:ext uri="{BB962C8B-B14F-4D97-AF65-F5344CB8AC3E}">
        <p14:creationId xmlns:p14="http://schemas.microsoft.com/office/powerpoint/2010/main" val="2628356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9ef7fcd36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29ef7fcd36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rgbClr val="191919"/>
              </a:solidFill>
            </a:endParaRPr>
          </a:p>
        </p:txBody>
      </p:sp>
    </p:spTree>
    <p:extLst>
      <p:ext uri="{BB962C8B-B14F-4D97-AF65-F5344CB8AC3E}">
        <p14:creationId xmlns:p14="http://schemas.microsoft.com/office/powerpoint/2010/main" val="2767561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9ef7fcd36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29ef7fcd36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rgbClr val="191919"/>
              </a:solidFill>
            </a:endParaRPr>
          </a:p>
        </p:txBody>
      </p:sp>
    </p:spTree>
    <p:extLst>
      <p:ext uri="{BB962C8B-B14F-4D97-AF65-F5344CB8AC3E}">
        <p14:creationId xmlns:p14="http://schemas.microsoft.com/office/powerpoint/2010/main" val="2121863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261a63f0bf9_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261a63f0bf9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261a63f0bf9_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261a63f0bf9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8982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9ef7fcd36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29ef7fcd36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rgbClr val="191919"/>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9ef7fcd36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29ef7fcd36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rgbClr val="191919"/>
              </a:solidFill>
            </a:endParaRPr>
          </a:p>
        </p:txBody>
      </p:sp>
    </p:spTree>
    <p:extLst>
      <p:ext uri="{BB962C8B-B14F-4D97-AF65-F5344CB8AC3E}">
        <p14:creationId xmlns:p14="http://schemas.microsoft.com/office/powerpoint/2010/main" val="1866006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9ef7fcd36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29ef7fcd36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rgbClr val="191919"/>
              </a:solidFill>
            </a:endParaRPr>
          </a:p>
        </p:txBody>
      </p:sp>
    </p:spTree>
    <p:extLst>
      <p:ext uri="{BB962C8B-B14F-4D97-AF65-F5344CB8AC3E}">
        <p14:creationId xmlns:p14="http://schemas.microsoft.com/office/powerpoint/2010/main" val="289730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9ef7fcd36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29ef7fcd36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rgbClr val="191919"/>
              </a:solidFill>
            </a:endParaRPr>
          </a:p>
        </p:txBody>
      </p:sp>
    </p:spTree>
    <p:extLst>
      <p:ext uri="{BB962C8B-B14F-4D97-AF65-F5344CB8AC3E}">
        <p14:creationId xmlns:p14="http://schemas.microsoft.com/office/powerpoint/2010/main" val="3871942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9ef7fcd36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29ef7fcd36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rgbClr val="191919"/>
              </a:solidFill>
            </a:endParaRPr>
          </a:p>
        </p:txBody>
      </p:sp>
    </p:spTree>
    <p:extLst>
      <p:ext uri="{BB962C8B-B14F-4D97-AF65-F5344CB8AC3E}">
        <p14:creationId xmlns:p14="http://schemas.microsoft.com/office/powerpoint/2010/main" val="1081311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9ef7fcd36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29ef7fcd36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rgbClr val="191919"/>
              </a:solidFill>
            </a:endParaRPr>
          </a:p>
        </p:txBody>
      </p:sp>
    </p:spTree>
    <p:extLst>
      <p:ext uri="{BB962C8B-B14F-4D97-AF65-F5344CB8AC3E}">
        <p14:creationId xmlns:p14="http://schemas.microsoft.com/office/powerpoint/2010/main" val="3963795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3B6E0-05CF-4267-88B8-A279A60F42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F56FAE-AF93-4A23-6CFA-318676C642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E50FD7-5F9C-957E-1602-FDF483F90465}"/>
              </a:ext>
            </a:extLst>
          </p:cNvPr>
          <p:cNvSpPr>
            <a:spLocks noGrp="1"/>
          </p:cNvSpPr>
          <p:nvPr>
            <p:ph type="dt" sz="half" idx="10"/>
          </p:nvPr>
        </p:nvSpPr>
        <p:spPr/>
        <p:txBody>
          <a:bodyPr/>
          <a:lstStyle/>
          <a:p>
            <a:fld id="{38A2579E-FE31-44F9-ADD6-B7A9E41FC256}" type="datetimeFigureOut">
              <a:rPr lang="en-US" smtClean="0"/>
              <a:t>5/22/2024</a:t>
            </a:fld>
            <a:endParaRPr lang="en-US"/>
          </a:p>
        </p:txBody>
      </p:sp>
      <p:sp>
        <p:nvSpPr>
          <p:cNvPr id="5" name="Footer Placeholder 4">
            <a:extLst>
              <a:ext uri="{FF2B5EF4-FFF2-40B4-BE49-F238E27FC236}">
                <a16:creationId xmlns:a16="http://schemas.microsoft.com/office/drawing/2014/main" id="{CB134746-1F8A-8FA2-4AE1-7223AC990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44360E-C493-592B-08B0-4EC2D91A2520}"/>
              </a:ext>
            </a:extLst>
          </p:cNvPr>
          <p:cNvSpPr>
            <a:spLocks noGrp="1"/>
          </p:cNvSpPr>
          <p:nvPr>
            <p:ph type="sldNum" sz="quarter" idx="12"/>
          </p:nvPr>
        </p:nvSpPr>
        <p:spPr/>
        <p:txBody>
          <a:bodyPr/>
          <a:lstStyle/>
          <a:p>
            <a:fld id="{39ACCF95-8E12-4706-A49A-8214578B03D5}" type="slidenum">
              <a:rPr lang="en-US" smtClean="0"/>
              <a:t>‹#›</a:t>
            </a:fld>
            <a:endParaRPr lang="en-US"/>
          </a:p>
        </p:txBody>
      </p:sp>
    </p:spTree>
    <p:extLst>
      <p:ext uri="{BB962C8B-B14F-4D97-AF65-F5344CB8AC3E}">
        <p14:creationId xmlns:p14="http://schemas.microsoft.com/office/powerpoint/2010/main" val="1722867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B4326-9479-A20B-6ACD-323E71C5A4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6A4399-944D-B617-592E-31911E5798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A7D440-D7E8-3E17-A151-BD8A90AFFCF2}"/>
              </a:ext>
            </a:extLst>
          </p:cNvPr>
          <p:cNvSpPr>
            <a:spLocks noGrp="1"/>
          </p:cNvSpPr>
          <p:nvPr>
            <p:ph type="dt" sz="half" idx="10"/>
          </p:nvPr>
        </p:nvSpPr>
        <p:spPr/>
        <p:txBody>
          <a:bodyPr/>
          <a:lstStyle/>
          <a:p>
            <a:fld id="{38A2579E-FE31-44F9-ADD6-B7A9E41FC256}" type="datetimeFigureOut">
              <a:rPr lang="en-US" smtClean="0"/>
              <a:t>5/22/2024</a:t>
            </a:fld>
            <a:endParaRPr lang="en-US"/>
          </a:p>
        </p:txBody>
      </p:sp>
      <p:sp>
        <p:nvSpPr>
          <p:cNvPr id="5" name="Footer Placeholder 4">
            <a:extLst>
              <a:ext uri="{FF2B5EF4-FFF2-40B4-BE49-F238E27FC236}">
                <a16:creationId xmlns:a16="http://schemas.microsoft.com/office/drawing/2014/main" id="{11E1FBCF-6CD7-7E47-C3A8-55A351201B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591F09-D6BD-0A04-9FFA-DE552DD6D2FE}"/>
              </a:ext>
            </a:extLst>
          </p:cNvPr>
          <p:cNvSpPr>
            <a:spLocks noGrp="1"/>
          </p:cNvSpPr>
          <p:nvPr>
            <p:ph type="sldNum" sz="quarter" idx="12"/>
          </p:nvPr>
        </p:nvSpPr>
        <p:spPr/>
        <p:txBody>
          <a:bodyPr/>
          <a:lstStyle/>
          <a:p>
            <a:fld id="{39ACCF95-8E12-4706-A49A-8214578B03D5}" type="slidenum">
              <a:rPr lang="en-US" smtClean="0"/>
              <a:t>‹#›</a:t>
            </a:fld>
            <a:endParaRPr lang="en-US"/>
          </a:p>
        </p:txBody>
      </p:sp>
    </p:spTree>
    <p:extLst>
      <p:ext uri="{BB962C8B-B14F-4D97-AF65-F5344CB8AC3E}">
        <p14:creationId xmlns:p14="http://schemas.microsoft.com/office/powerpoint/2010/main" val="2475650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091C7F-7539-7C3D-510F-49DAA656A8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C258B8-B58B-FA00-2E93-C98145F819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48B30F-6F1D-B03B-F072-5FA0C8B8FA68}"/>
              </a:ext>
            </a:extLst>
          </p:cNvPr>
          <p:cNvSpPr>
            <a:spLocks noGrp="1"/>
          </p:cNvSpPr>
          <p:nvPr>
            <p:ph type="dt" sz="half" idx="10"/>
          </p:nvPr>
        </p:nvSpPr>
        <p:spPr/>
        <p:txBody>
          <a:bodyPr/>
          <a:lstStyle/>
          <a:p>
            <a:fld id="{38A2579E-FE31-44F9-ADD6-B7A9E41FC256}" type="datetimeFigureOut">
              <a:rPr lang="en-US" smtClean="0"/>
              <a:t>5/22/2024</a:t>
            </a:fld>
            <a:endParaRPr lang="en-US"/>
          </a:p>
        </p:txBody>
      </p:sp>
      <p:sp>
        <p:nvSpPr>
          <p:cNvPr id="5" name="Footer Placeholder 4">
            <a:extLst>
              <a:ext uri="{FF2B5EF4-FFF2-40B4-BE49-F238E27FC236}">
                <a16:creationId xmlns:a16="http://schemas.microsoft.com/office/drawing/2014/main" id="{BCE9EEDD-D113-3AF0-6A58-9F3454C0B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5C11A-45AC-6CE9-62BB-7EF7B9C780F8}"/>
              </a:ext>
            </a:extLst>
          </p:cNvPr>
          <p:cNvSpPr>
            <a:spLocks noGrp="1"/>
          </p:cNvSpPr>
          <p:nvPr>
            <p:ph type="sldNum" sz="quarter" idx="12"/>
          </p:nvPr>
        </p:nvSpPr>
        <p:spPr/>
        <p:txBody>
          <a:bodyPr/>
          <a:lstStyle/>
          <a:p>
            <a:fld id="{39ACCF95-8E12-4706-A49A-8214578B03D5}" type="slidenum">
              <a:rPr lang="en-US" smtClean="0"/>
              <a:t>‹#›</a:t>
            </a:fld>
            <a:endParaRPr lang="en-US"/>
          </a:p>
        </p:txBody>
      </p:sp>
    </p:spTree>
    <p:extLst>
      <p:ext uri="{BB962C8B-B14F-4D97-AF65-F5344CB8AC3E}">
        <p14:creationId xmlns:p14="http://schemas.microsoft.com/office/powerpoint/2010/main" val="2987708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sp>
        <p:nvSpPr>
          <p:cNvPr id="57" name="Google Shape;57;p4"/>
          <p:cNvSpPr/>
          <p:nvPr/>
        </p:nvSpPr>
        <p:spPr>
          <a:xfrm>
            <a:off x="379800" y="386400"/>
            <a:ext cx="11432400" cy="6085200"/>
          </a:xfrm>
          <a:prstGeom prst="roundRect">
            <a:avLst>
              <a:gd name="adj" fmla="val 8250"/>
            </a:avLst>
          </a:prstGeom>
          <a:solidFill>
            <a:schemeClr val="dk2"/>
          </a:solidFill>
          <a:ln>
            <a:noFill/>
          </a:ln>
          <a:effectLst>
            <a:outerShdw blurRad="57150" dist="76200" dir="4080000" algn="bl" rotWithShape="0">
              <a:srgbClr val="000000">
                <a:alpha val="1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8" name="Google Shape;58;p4"/>
          <p:cNvSpPr txBox="1">
            <a:spLocks noGrp="1"/>
          </p:cNvSpPr>
          <p:nvPr>
            <p:ph type="body" idx="1"/>
          </p:nvPr>
        </p:nvSpPr>
        <p:spPr>
          <a:xfrm>
            <a:off x="960000" y="1873767"/>
            <a:ext cx="10272000" cy="2894000"/>
          </a:xfrm>
          <a:prstGeom prst="rect">
            <a:avLst/>
          </a:prstGeom>
        </p:spPr>
        <p:txBody>
          <a:bodyPr spcFirstLastPara="1" wrap="square" lIns="91425" tIns="91425" rIns="91425" bIns="91425" anchor="t" anchorCtr="0">
            <a:noAutofit/>
          </a:bodyPr>
          <a:lstStyle>
            <a:lvl1pPr marL="609585" lvl="0" indent="-406390" rtl="0">
              <a:lnSpc>
                <a:spcPct val="100000"/>
              </a:lnSpc>
              <a:spcBef>
                <a:spcPts val="400"/>
              </a:spcBef>
              <a:spcAft>
                <a:spcPts val="0"/>
              </a:spcAft>
              <a:buClr>
                <a:schemeClr val="lt2"/>
              </a:buClr>
              <a:buSzPts val="1200"/>
              <a:buFont typeface="Nunito Light"/>
              <a:buChar char="●"/>
              <a:defRPr/>
            </a:lvl1pPr>
            <a:lvl2pPr marL="1219170" lvl="1" indent="-406390" rtl="0">
              <a:lnSpc>
                <a:spcPct val="100000"/>
              </a:lnSpc>
              <a:spcBef>
                <a:spcPts val="1333"/>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59" name="Google Shape;59;p4"/>
          <p:cNvSpPr txBox="1">
            <a:spLocks noGrp="1"/>
          </p:cNvSpPr>
          <p:nvPr>
            <p:ph type="title"/>
          </p:nvPr>
        </p:nvSpPr>
        <p:spPr>
          <a:xfrm>
            <a:off x="960000" y="10161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0" name="Google Shape;60;p4"/>
          <p:cNvGrpSpPr/>
          <p:nvPr/>
        </p:nvGrpSpPr>
        <p:grpSpPr>
          <a:xfrm>
            <a:off x="1059251" y="652168"/>
            <a:ext cx="10113416" cy="364000"/>
            <a:chOff x="794438" y="489126"/>
            <a:chExt cx="7585062" cy="273000"/>
          </a:xfrm>
        </p:grpSpPr>
        <p:grpSp>
          <p:nvGrpSpPr>
            <p:cNvPr id="61" name="Google Shape;61;p4"/>
            <p:cNvGrpSpPr/>
            <p:nvPr/>
          </p:nvGrpSpPr>
          <p:grpSpPr>
            <a:xfrm>
              <a:off x="794438" y="534808"/>
              <a:ext cx="273000" cy="185406"/>
              <a:chOff x="794438" y="522095"/>
              <a:chExt cx="273000" cy="185406"/>
            </a:xfrm>
          </p:grpSpPr>
          <p:cxnSp>
            <p:nvCxnSpPr>
              <p:cNvPr id="62" name="Google Shape;62;p4"/>
              <p:cNvCxnSpPr/>
              <p:nvPr/>
            </p:nvCxnSpPr>
            <p:spPr>
              <a:xfrm>
                <a:off x="794438" y="522095"/>
                <a:ext cx="273000" cy="0"/>
              </a:xfrm>
              <a:prstGeom prst="straightConnector1">
                <a:avLst/>
              </a:prstGeom>
              <a:noFill/>
              <a:ln w="9525" cap="flat" cmpd="sng">
                <a:solidFill>
                  <a:schemeClr val="dk1"/>
                </a:solidFill>
                <a:prstDash val="solid"/>
                <a:round/>
                <a:headEnd type="none" w="med" len="med"/>
                <a:tailEnd type="none" w="med" len="med"/>
              </a:ln>
            </p:spPr>
          </p:cxnSp>
          <p:cxnSp>
            <p:nvCxnSpPr>
              <p:cNvPr id="63" name="Google Shape;63;p4"/>
              <p:cNvCxnSpPr/>
              <p:nvPr/>
            </p:nvCxnSpPr>
            <p:spPr>
              <a:xfrm>
                <a:off x="794438" y="614798"/>
                <a:ext cx="273000" cy="0"/>
              </a:xfrm>
              <a:prstGeom prst="straightConnector1">
                <a:avLst/>
              </a:prstGeom>
              <a:noFill/>
              <a:ln w="9525" cap="flat" cmpd="sng">
                <a:solidFill>
                  <a:schemeClr val="dk1"/>
                </a:solidFill>
                <a:prstDash val="solid"/>
                <a:round/>
                <a:headEnd type="none" w="med" len="med"/>
                <a:tailEnd type="none" w="med" len="med"/>
              </a:ln>
            </p:spPr>
          </p:cxnSp>
          <p:cxnSp>
            <p:nvCxnSpPr>
              <p:cNvPr id="64" name="Google Shape;64;p4"/>
              <p:cNvCxnSpPr/>
              <p:nvPr/>
            </p:nvCxnSpPr>
            <p:spPr>
              <a:xfrm>
                <a:off x="794438" y="707502"/>
                <a:ext cx="273000" cy="0"/>
              </a:xfrm>
              <a:prstGeom prst="straightConnector1">
                <a:avLst/>
              </a:prstGeom>
              <a:noFill/>
              <a:ln w="9525" cap="flat" cmpd="sng">
                <a:solidFill>
                  <a:schemeClr val="dk1"/>
                </a:solidFill>
                <a:prstDash val="solid"/>
                <a:round/>
                <a:headEnd type="none" w="med" len="med"/>
                <a:tailEnd type="none" w="med" len="med"/>
              </a:ln>
            </p:spPr>
          </p:cxnSp>
        </p:grpSp>
        <p:grpSp>
          <p:nvGrpSpPr>
            <p:cNvPr id="65" name="Google Shape;65;p4"/>
            <p:cNvGrpSpPr/>
            <p:nvPr/>
          </p:nvGrpSpPr>
          <p:grpSpPr>
            <a:xfrm>
              <a:off x="5634025" y="489126"/>
              <a:ext cx="2387400" cy="273000"/>
              <a:chOff x="5634025" y="516254"/>
              <a:chExt cx="2387400" cy="273000"/>
            </a:xfrm>
          </p:grpSpPr>
          <p:sp>
            <p:nvSpPr>
              <p:cNvPr id="66" name="Google Shape;66;p4"/>
              <p:cNvSpPr/>
              <p:nvPr/>
            </p:nvSpPr>
            <p:spPr>
              <a:xfrm>
                <a:off x="5634025" y="516254"/>
                <a:ext cx="2387400" cy="273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67" name="Google Shape;67;p4"/>
              <p:cNvGrpSpPr/>
              <p:nvPr/>
            </p:nvGrpSpPr>
            <p:grpSpPr>
              <a:xfrm>
                <a:off x="5733981" y="574878"/>
                <a:ext cx="157455" cy="157474"/>
                <a:chOff x="7626532" y="1566956"/>
                <a:chExt cx="248313" cy="248343"/>
              </a:xfrm>
            </p:grpSpPr>
            <p:sp>
              <p:nvSpPr>
                <p:cNvPr id="68" name="Google Shape;68;p4"/>
                <p:cNvSpPr/>
                <p:nvPr/>
              </p:nvSpPr>
              <p:spPr>
                <a:xfrm>
                  <a:off x="7626532" y="1566956"/>
                  <a:ext cx="248313" cy="248343"/>
                </a:xfrm>
                <a:custGeom>
                  <a:avLst/>
                  <a:gdLst/>
                  <a:ahLst/>
                  <a:cxnLst/>
                  <a:rect l="l" t="t" r="r" b="b"/>
                  <a:pathLst>
                    <a:path w="75019" h="75028" extrusionOk="0">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 name="Google Shape;69;p4"/>
                <p:cNvSpPr/>
                <p:nvPr/>
              </p:nvSpPr>
              <p:spPr>
                <a:xfrm>
                  <a:off x="7716312" y="1594638"/>
                  <a:ext cx="136845" cy="124711"/>
                </a:xfrm>
                <a:custGeom>
                  <a:avLst/>
                  <a:gdLst/>
                  <a:ahLst/>
                  <a:cxnLst/>
                  <a:rect l="l" t="t" r="r" b="b"/>
                  <a:pathLst>
                    <a:path w="41343" h="37677" extrusionOk="0">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 name="Google Shape;70;p4"/>
                <p:cNvSpPr/>
                <p:nvPr/>
              </p:nvSpPr>
              <p:spPr>
                <a:xfrm>
                  <a:off x="7758485" y="1623378"/>
                  <a:ext cx="52536" cy="20740"/>
                </a:xfrm>
                <a:custGeom>
                  <a:avLst/>
                  <a:gdLst/>
                  <a:ahLst/>
                  <a:cxnLst/>
                  <a:rect l="l" t="t" r="r" b="b"/>
                  <a:pathLst>
                    <a:path w="15872" h="6266" extrusionOk="0">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grpSp>
          <p:nvGrpSpPr>
            <p:cNvPr id="71" name="Google Shape;71;p4"/>
            <p:cNvGrpSpPr/>
            <p:nvPr/>
          </p:nvGrpSpPr>
          <p:grpSpPr>
            <a:xfrm>
              <a:off x="8106499" y="489126"/>
              <a:ext cx="273000" cy="273000"/>
              <a:chOff x="8106499" y="516254"/>
              <a:chExt cx="273000" cy="273000"/>
            </a:xfrm>
          </p:grpSpPr>
          <p:sp>
            <p:nvSpPr>
              <p:cNvPr id="72" name="Google Shape;72;p4"/>
              <p:cNvSpPr/>
              <p:nvPr/>
            </p:nvSpPr>
            <p:spPr>
              <a:xfrm>
                <a:off x="8106499" y="516254"/>
                <a:ext cx="273000" cy="27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73" name="Google Shape;73;p4"/>
              <p:cNvGrpSpPr/>
              <p:nvPr/>
            </p:nvGrpSpPr>
            <p:grpSpPr>
              <a:xfrm>
                <a:off x="8160297" y="582146"/>
                <a:ext cx="157465" cy="144971"/>
                <a:chOff x="6993499" y="1616539"/>
                <a:chExt cx="205703" cy="189381"/>
              </a:xfrm>
            </p:grpSpPr>
            <p:sp>
              <p:nvSpPr>
                <p:cNvPr id="74" name="Google Shape;74;p4"/>
                <p:cNvSpPr/>
                <p:nvPr/>
              </p:nvSpPr>
              <p:spPr>
                <a:xfrm>
                  <a:off x="7061995" y="1769950"/>
                  <a:ext cx="36003" cy="35970"/>
                </a:xfrm>
                <a:custGeom>
                  <a:avLst/>
                  <a:gdLst/>
                  <a:ahLst/>
                  <a:cxnLst/>
                  <a:rect l="l" t="t" r="r" b="b"/>
                  <a:pathLst>
                    <a:path w="13200" h="13188" extrusionOk="0">
                      <a:moveTo>
                        <a:pt x="6588" y="3681"/>
                      </a:moveTo>
                      <a:cubicBezTo>
                        <a:pt x="8206" y="3681"/>
                        <a:pt x="9507" y="4982"/>
                        <a:pt x="9507" y="6600"/>
                      </a:cubicBezTo>
                      <a:cubicBezTo>
                        <a:pt x="9507" y="8205"/>
                        <a:pt x="8206" y="9506"/>
                        <a:pt x="6588" y="9506"/>
                      </a:cubicBezTo>
                      <a:cubicBezTo>
                        <a:pt x="4983" y="9506"/>
                        <a:pt x="3682" y="8205"/>
                        <a:pt x="3682" y="6600"/>
                      </a:cubicBezTo>
                      <a:cubicBezTo>
                        <a:pt x="3682" y="4982"/>
                        <a:pt x="4983" y="3681"/>
                        <a:pt x="6588" y="3681"/>
                      </a:cubicBezTo>
                      <a:close/>
                      <a:moveTo>
                        <a:pt x="6588" y="0"/>
                      </a:moveTo>
                      <a:cubicBezTo>
                        <a:pt x="2955" y="0"/>
                        <a:pt x="1" y="2966"/>
                        <a:pt x="1" y="6600"/>
                      </a:cubicBezTo>
                      <a:cubicBezTo>
                        <a:pt x="1" y="10233"/>
                        <a:pt x="2955" y="13187"/>
                        <a:pt x="6588" y="13187"/>
                      </a:cubicBezTo>
                      <a:cubicBezTo>
                        <a:pt x="10234" y="13187"/>
                        <a:pt x="13188" y="10233"/>
                        <a:pt x="13188" y="6600"/>
                      </a:cubicBezTo>
                      <a:cubicBezTo>
                        <a:pt x="13200" y="2966"/>
                        <a:pt x="10246" y="0"/>
                        <a:pt x="6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 name="Google Shape;75;p4"/>
                <p:cNvSpPr/>
                <p:nvPr/>
              </p:nvSpPr>
              <p:spPr>
                <a:xfrm>
                  <a:off x="7125155" y="1769950"/>
                  <a:ext cx="35970" cy="35970"/>
                </a:xfrm>
                <a:custGeom>
                  <a:avLst/>
                  <a:gdLst/>
                  <a:ahLst/>
                  <a:cxnLst/>
                  <a:rect l="l" t="t" r="r" b="b"/>
                  <a:pathLst>
                    <a:path w="13188" h="13188" extrusionOk="0">
                      <a:moveTo>
                        <a:pt x="6599" y="3681"/>
                      </a:moveTo>
                      <a:cubicBezTo>
                        <a:pt x="8205" y="3681"/>
                        <a:pt x="9506" y="4982"/>
                        <a:pt x="9506" y="6600"/>
                      </a:cubicBezTo>
                      <a:cubicBezTo>
                        <a:pt x="9506" y="8205"/>
                        <a:pt x="8194" y="9506"/>
                        <a:pt x="6599" y="9506"/>
                      </a:cubicBezTo>
                      <a:cubicBezTo>
                        <a:pt x="4982" y="9506"/>
                        <a:pt x="3681" y="8205"/>
                        <a:pt x="3681" y="6600"/>
                      </a:cubicBezTo>
                      <a:cubicBezTo>
                        <a:pt x="3681" y="4982"/>
                        <a:pt x="4982" y="3681"/>
                        <a:pt x="6599" y="3681"/>
                      </a:cubicBezTo>
                      <a:close/>
                      <a:moveTo>
                        <a:pt x="6599" y="0"/>
                      </a:moveTo>
                      <a:cubicBezTo>
                        <a:pt x="2966" y="0"/>
                        <a:pt x="0" y="2966"/>
                        <a:pt x="0" y="6600"/>
                      </a:cubicBezTo>
                      <a:cubicBezTo>
                        <a:pt x="0" y="10233"/>
                        <a:pt x="2966" y="13187"/>
                        <a:pt x="6599" y="13187"/>
                      </a:cubicBezTo>
                      <a:cubicBezTo>
                        <a:pt x="10233" y="13187"/>
                        <a:pt x="13187" y="10233"/>
                        <a:pt x="13187" y="6600"/>
                      </a:cubicBezTo>
                      <a:cubicBezTo>
                        <a:pt x="13187" y="2966"/>
                        <a:pt x="10233" y="0"/>
                        <a:pt x="6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 name="Google Shape;76;p4"/>
                <p:cNvSpPr/>
                <p:nvPr/>
              </p:nvSpPr>
              <p:spPr>
                <a:xfrm>
                  <a:off x="7070501" y="1675160"/>
                  <a:ext cx="82073" cy="10073"/>
                </a:xfrm>
                <a:custGeom>
                  <a:avLst/>
                  <a:gdLst/>
                  <a:ahLst/>
                  <a:cxnLst/>
                  <a:rect l="l" t="t" r="r" b="b"/>
                  <a:pathLst>
                    <a:path w="30091" h="3693" extrusionOk="0">
                      <a:moveTo>
                        <a:pt x="1853" y="0"/>
                      </a:moveTo>
                      <a:cubicBezTo>
                        <a:pt x="845" y="0"/>
                        <a:pt x="1" y="821"/>
                        <a:pt x="1" y="1852"/>
                      </a:cubicBezTo>
                      <a:cubicBezTo>
                        <a:pt x="1" y="2872"/>
                        <a:pt x="821" y="3693"/>
                        <a:pt x="1853" y="3693"/>
                      </a:cubicBezTo>
                      <a:lnTo>
                        <a:pt x="28238" y="3693"/>
                      </a:lnTo>
                      <a:cubicBezTo>
                        <a:pt x="29246" y="3693"/>
                        <a:pt x="30090" y="2872"/>
                        <a:pt x="30090" y="1852"/>
                      </a:cubicBezTo>
                      <a:cubicBezTo>
                        <a:pt x="30090" y="821"/>
                        <a:pt x="29270" y="0"/>
                        <a:pt x="28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 name="Google Shape;77;p4"/>
                <p:cNvSpPr/>
                <p:nvPr/>
              </p:nvSpPr>
              <p:spPr>
                <a:xfrm>
                  <a:off x="7074435" y="1701289"/>
                  <a:ext cx="74207" cy="10073"/>
                </a:xfrm>
                <a:custGeom>
                  <a:avLst/>
                  <a:gdLst/>
                  <a:ahLst/>
                  <a:cxnLst/>
                  <a:rect l="l" t="t" r="r" b="b"/>
                  <a:pathLst>
                    <a:path w="27207" h="3693" extrusionOk="0">
                      <a:moveTo>
                        <a:pt x="1841" y="0"/>
                      </a:moveTo>
                      <a:cubicBezTo>
                        <a:pt x="833" y="0"/>
                        <a:pt x="1" y="821"/>
                        <a:pt x="1" y="1840"/>
                      </a:cubicBezTo>
                      <a:cubicBezTo>
                        <a:pt x="1" y="2872"/>
                        <a:pt x="821" y="3692"/>
                        <a:pt x="1841" y="3692"/>
                      </a:cubicBezTo>
                      <a:lnTo>
                        <a:pt x="25366" y="3692"/>
                      </a:lnTo>
                      <a:cubicBezTo>
                        <a:pt x="26374" y="3692"/>
                        <a:pt x="27207" y="2872"/>
                        <a:pt x="27207" y="1840"/>
                      </a:cubicBezTo>
                      <a:cubicBezTo>
                        <a:pt x="27207" y="821"/>
                        <a:pt x="26386" y="0"/>
                        <a:pt x="25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 name="Google Shape;78;p4"/>
                <p:cNvSpPr/>
                <p:nvPr/>
              </p:nvSpPr>
              <p:spPr>
                <a:xfrm>
                  <a:off x="6993499" y="1616539"/>
                  <a:ext cx="205703" cy="145245"/>
                </a:xfrm>
                <a:custGeom>
                  <a:avLst/>
                  <a:gdLst/>
                  <a:ahLst/>
                  <a:cxnLst/>
                  <a:rect l="l" t="t" r="r" b="b"/>
                  <a:pathLst>
                    <a:path w="75418" h="53252" extrusionOk="0">
                      <a:moveTo>
                        <a:pt x="71584" y="15614"/>
                      </a:moveTo>
                      <a:lnTo>
                        <a:pt x="66427" y="40628"/>
                      </a:lnTo>
                      <a:lnTo>
                        <a:pt x="20126" y="40628"/>
                      </a:lnTo>
                      <a:lnTo>
                        <a:pt x="14969" y="15614"/>
                      </a:lnTo>
                      <a:close/>
                      <a:moveTo>
                        <a:pt x="2096" y="0"/>
                      </a:moveTo>
                      <a:cubicBezTo>
                        <a:pt x="1379" y="0"/>
                        <a:pt x="699" y="423"/>
                        <a:pt x="410" y="1114"/>
                      </a:cubicBezTo>
                      <a:cubicBezTo>
                        <a:pt x="0" y="2052"/>
                        <a:pt x="434" y="3130"/>
                        <a:pt x="1360" y="3529"/>
                      </a:cubicBezTo>
                      <a:lnTo>
                        <a:pt x="9448" y="7045"/>
                      </a:lnTo>
                      <a:lnTo>
                        <a:pt x="18356" y="50310"/>
                      </a:lnTo>
                      <a:cubicBezTo>
                        <a:pt x="18708" y="52009"/>
                        <a:pt x="20232" y="53252"/>
                        <a:pt x="21955" y="53252"/>
                      </a:cubicBezTo>
                      <a:lnTo>
                        <a:pt x="66087" y="53252"/>
                      </a:lnTo>
                      <a:cubicBezTo>
                        <a:pt x="67107" y="53252"/>
                        <a:pt x="67939" y="52431"/>
                        <a:pt x="67939" y="51412"/>
                      </a:cubicBezTo>
                      <a:cubicBezTo>
                        <a:pt x="67939" y="50380"/>
                        <a:pt x="67118" y="49560"/>
                        <a:pt x="66087" y="49560"/>
                      </a:cubicBezTo>
                      <a:lnTo>
                        <a:pt x="21955" y="49560"/>
                      </a:lnTo>
                      <a:lnTo>
                        <a:pt x="20876" y="44308"/>
                      </a:lnTo>
                      <a:lnTo>
                        <a:pt x="66427" y="44308"/>
                      </a:lnTo>
                      <a:cubicBezTo>
                        <a:pt x="68173" y="44308"/>
                        <a:pt x="69685" y="43078"/>
                        <a:pt x="70037" y="41355"/>
                      </a:cubicBezTo>
                      <a:lnTo>
                        <a:pt x="75194" y="16352"/>
                      </a:lnTo>
                      <a:cubicBezTo>
                        <a:pt x="75417" y="15262"/>
                        <a:pt x="75148" y="14149"/>
                        <a:pt x="74444" y="13281"/>
                      </a:cubicBezTo>
                      <a:cubicBezTo>
                        <a:pt x="73741" y="12426"/>
                        <a:pt x="72698" y="11922"/>
                        <a:pt x="71584" y="11922"/>
                      </a:cubicBezTo>
                      <a:lnTo>
                        <a:pt x="14207" y="11922"/>
                      </a:lnTo>
                      <a:lnTo>
                        <a:pt x="13046" y="6295"/>
                      </a:lnTo>
                      <a:cubicBezTo>
                        <a:pt x="12800" y="5123"/>
                        <a:pt x="12015" y="4139"/>
                        <a:pt x="10913" y="3658"/>
                      </a:cubicBezTo>
                      <a:lnTo>
                        <a:pt x="2825" y="153"/>
                      </a:lnTo>
                      <a:cubicBezTo>
                        <a:pt x="2587" y="49"/>
                        <a:pt x="2339" y="0"/>
                        <a:pt x="2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grpSp>
      <p:sp>
        <p:nvSpPr>
          <p:cNvPr id="79" name="Google Shape;79;p4"/>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379800" y="386400"/>
            <a:ext cx="11432400" cy="6085200"/>
          </a:xfrm>
          <a:prstGeom prst="roundRect">
            <a:avLst>
              <a:gd name="adj" fmla="val 8250"/>
            </a:avLst>
          </a:prstGeom>
          <a:solidFill>
            <a:schemeClr val="dk2"/>
          </a:solidFill>
          <a:ln>
            <a:noFill/>
          </a:ln>
          <a:effectLst>
            <a:outerShdw blurRad="57150" dist="76200" dir="4080000" algn="bl" rotWithShape="0">
              <a:srgbClr val="000000">
                <a:alpha val="1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 name="Google Shape;11;p2"/>
          <p:cNvSpPr txBox="1">
            <a:spLocks noGrp="1"/>
          </p:cNvSpPr>
          <p:nvPr>
            <p:ph type="ctrTitle"/>
          </p:nvPr>
        </p:nvSpPr>
        <p:spPr>
          <a:xfrm>
            <a:off x="1458967" y="2089251"/>
            <a:ext cx="6038400" cy="1851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4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2" name="Google Shape;12;p2"/>
          <p:cNvSpPr txBox="1">
            <a:spLocks noGrp="1"/>
          </p:cNvSpPr>
          <p:nvPr>
            <p:ph type="subTitle" idx="1"/>
          </p:nvPr>
        </p:nvSpPr>
        <p:spPr>
          <a:xfrm>
            <a:off x="1458967" y="4198351"/>
            <a:ext cx="6038400" cy="570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grpSp>
        <p:nvGrpSpPr>
          <p:cNvPr id="13" name="Google Shape;13;p2"/>
          <p:cNvGrpSpPr/>
          <p:nvPr/>
        </p:nvGrpSpPr>
        <p:grpSpPr>
          <a:xfrm>
            <a:off x="1059251" y="652168"/>
            <a:ext cx="10113416" cy="364000"/>
            <a:chOff x="794438" y="489126"/>
            <a:chExt cx="7585062" cy="273000"/>
          </a:xfrm>
        </p:grpSpPr>
        <p:grpSp>
          <p:nvGrpSpPr>
            <p:cNvPr id="14" name="Google Shape;14;p2"/>
            <p:cNvGrpSpPr/>
            <p:nvPr/>
          </p:nvGrpSpPr>
          <p:grpSpPr>
            <a:xfrm>
              <a:off x="794438" y="534808"/>
              <a:ext cx="273000" cy="185406"/>
              <a:chOff x="794438" y="522095"/>
              <a:chExt cx="273000" cy="185406"/>
            </a:xfrm>
          </p:grpSpPr>
          <p:cxnSp>
            <p:nvCxnSpPr>
              <p:cNvPr id="15" name="Google Shape;15;p2"/>
              <p:cNvCxnSpPr/>
              <p:nvPr/>
            </p:nvCxnSpPr>
            <p:spPr>
              <a:xfrm>
                <a:off x="794438" y="522095"/>
                <a:ext cx="2730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794438" y="614798"/>
                <a:ext cx="273000" cy="0"/>
              </a:xfrm>
              <a:prstGeom prst="straightConnector1">
                <a:avLst/>
              </a:prstGeom>
              <a:noFill/>
              <a:ln w="9525" cap="flat" cmpd="sng">
                <a:solidFill>
                  <a:schemeClr val="dk1"/>
                </a:solidFill>
                <a:prstDash val="solid"/>
                <a:round/>
                <a:headEnd type="none" w="med" len="med"/>
                <a:tailEnd type="none" w="med" len="med"/>
              </a:ln>
            </p:spPr>
          </p:cxnSp>
          <p:cxnSp>
            <p:nvCxnSpPr>
              <p:cNvPr id="17" name="Google Shape;17;p2"/>
              <p:cNvCxnSpPr/>
              <p:nvPr/>
            </p:nvCxnSpPr>
            <p:spPr>
              <a:xfrm>
                <a:off x="794438" y="707502"/>
                <a:ext cx="273000" cy="0"/>
              </a:xfrm>
              <a:prstGeom prst="straightConnector1">
                <a:avLst/>
              </a:prstGeom>
              <a:noFill/>
              <a:ln w="9525" cap="flat" cmpd="sng">
                <a:solidFill>
                  <a:schemeClr val="dk1"/>
                </a:solidFill>
                <a:prstDash val="solid"/>
                <a:round/>
                <a:headEnd type="none" w="med" len="med"/>
                <a:tailEnd type="none" w="med" len="med"/>
              </a:ln>
            </p:spPr>
          </p:cxnSp>
        </p:grpSp>
        <p:grpSp>
          <p:nvGrpSpPr>
            <p:cNvPr id="18" name="Google Shape;18;p2"/>
            <p:cNvGrpSpPr/>
            <p:nvPr/>
          </p:nvGrpSpPr>
          <p:grpSpPr>
            <a:xfrm>
              <a:off x="5634025" y="489126"/>
              <a:ext cx="2387400" cy="273000"/>
              <a:chOff x="5634025" y="516254"/>
              <a:chExt cx="2387400" cy="273000"/>
            </a:xfrm>
          </p:grpSpPr>
          <p:sp>
            <p:nvSpPr>
              <p:cNvPr id="19" name="Google Shape;19;p2"/>
              <p:cNvSpPr/>
              <p:nvPr/>
            </p:nvSpPr>
            <p:spPr>
              <a:xfrm>
                <a:off x="5634025" y="516254"/>
                <a:ext cx="2387400" cy="273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20" name="Google Shape;20;p2"/>
              <p:cNvGrpSpPr/>
              <p:nvPr/>
            </p:nvGrpSpPr>
            <p:grpSpPr>
              <a:xfrm>
                <a:off x="5733981" y="574878"/>
                <a:ext cx="157455" cy="157474"/>
                <a:chOff x="7626532" y="1566956"/>
                <a:chExt cx="248313" cy="248343"/>
              </a:xfrm>
            </p:grpSpPr>
            <p:sp>
              <p:nvSpPr>
                <p:cNvPr id="21" name="Google Shape;21;p2"/>
                <p:cNvSpPr/>
                <p:nvPr/>
              </p:nvSpPr>
              <p:spPr>
                <a:xfrm>
                  <a:off x="7626532" y="1566956"/>
                  <a:ext cx="248313" cy="248343"/>
                </a:xfrm>
                <a:custGeom>
                  <a:avLst/>
                  <a:gdLst/>
                  <a:ahLst/>
                  <a:cxnLst/>
                  <a:rect l="l" t="t" r="r" b="b"/>
                  <a:pathLst>
                    <a:path w="75019" h="75028" extrusionOk="0">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 name="Google Shape;22;p2"/>
                <p:cNvSpPr/>
                <p:nvPr/>
              </p:nvSpPr>
              <p:spPr>
                <a:xfrm>
                  <a:off x="7716312" y="1594638"/>
                  <a:ext cx="136845" cy="124711"/>
                </a:xfrm>
                <a:custGeom>
                  <a:avLst/>
                  <a:gdLst/>
                  <a:ahLst/>
                  <a:cxnLst/>
                  <a:rect l="l" t="t" r="r" b="b"/>
                  <a:pathLst>
                    <a:path w="41343" h="37677" extrusionOk="0">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 name="Google Shape;23;p2"/>
                <p:cNvSpPr/>
                <p:nvPr/>
              </p:nvSpPr>
              <p:spPr>
                <a:xfrm>
                  <a:off x="7758485" y="1623378"/>
                  <a:ext cx="52536" cy="20740"/>
                </a:xfrm>
                <a:custGeom>
                  <a:avLst/>
                  <a:gdLst/>
                  <a:ahLst/>
                  <a:cxnLst/>
                  <a:rect l="l" t="t" r="r" b="b"/>
                  <a:pathLst>
                    <a:path w="15872" h="6266" extrusionOk="0">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grpSp>
          <p:nvGrpSpPr>
            <p:cNvPr id="24" name="Google Shape;24;p2"/>
            <p:cNvGrpSpPr/>
            <p:nvPr/>
          </p:nvGrpSpPr>
          <p:grpSpPr>
            <a:xfrm>
              <a:off x="8106499" y="489126"/>
              <a:ext cx="273000" cy="273000"/>
              <a:chOff x="8106499" y="516254"/>
              <a:chExt cx="273000" cy="273000"/>
            </a:xfrm>
          </p:grpSpPr>
          <p:sp>
            <p:nvSpPr>
              <p:cNvPr id="25" name="Google Shape;25;p2"/>
              <p:cNvSpPr/>
              <p:nvPr/>
            </p:nvSpPr>
            <p:spPr>
              <a:xfrm>
                <a:off x="8106499" y="516254"/>
                <a:ext cx="273000" cy="27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26" name="Google Shape;26;p2"/>
              <p:cNvGrpSpPr/>
              <p:nvPr/>
            </p:nvGrpSpPr>
            <p:grpSpPr>
              <a:xfrm>
                <a:off x="8160297" y="582146"/>
                <a:ext cx="157465" cy="144971"/>
                <a:chOff x="6993499" y="1616539"/>
                <a:chExt cx="205703" cy="189381"/>
              </a:xfrm>
            </p:grpSpPr>
            <p:sp>
              <p:nvSpPr>
                <p:cNvPr id="27" name="Google Shape;27;p2"/>
                <p:cNvSpPr/>
                <p:nvPr/>
              </p:nvSpPr>
              <p:spPr>
                <a:xfrm>
                  <a:off x="7061995" y="1769950"/>
                  <a:ext cx="36003" cy="35970"/>
                </a:xfrm>
                <a:custGeom>
                  <a:avLst/>
                  <a:gdLst/>
                  <a:ahLst/>
                  <a:cxnLst/>
                  <a:rect l="l" t="t" r="r" b="b"/>
                  <a:pathLst>
                    <a:path w="13200" h="13188" extrusionOk="0">
                      <a:moveTo>
                        <a:pt x="6588" y="3681"/>
                      </a:moveTo>
                      <a:cubicBezTo>
                        <a:pt x="8206" y="3681"/>
                        <a:pt x="9507" y="4982"/>
                        <a:pt x="9507" y="6600"/>
                      </a:cubicBezTo>
                      <a:cubicBezTo>
                        <a:pt x="9507" y="8205"/>
                        <a:pt x="8206" y="9506"/>
                        <a:pt x="6588" y="9506"/>
                      </a:cubicBezTo>
                      <a:cubicBezTo>
                        <a:pt x="4983" y="9506"/>
                        <a:pt x="3682" y="8205"/>
                        <a:pt x="3682" y="6600"/>
                      </a:cubicBezTo>
                      <a:cubicBezTo>
                        <a:pt x="3682" y="4982"/>
                        <a:pt x="4983" y="3681"/>
                        <a:pt x="6588" y="3681"/>
                      </a:cubicBezTo>
                      <a:close/>
                      <a:moveTo>
                        <a:pt x="6588" y="0"/>
                      </a:moveTo>
                      <a:cubicBezTo>
                        <a:pt x="2955" y="0"/>
                        <a:pt x="1" y="2966"/>
                        <a:pt x="1" y="6600"/>
                      </a:cubicBezTo>
                      <a:cubicBezTo>
                        <a:pt x="1" y="10233"/>
                        <a:pt x="2955" y="13187"/>
                        <a:pt x="6588" y="13187"/>
                      </a:cubicBezTo>
                      <a:cubicBezTo>
                        <a:pt x="10234" y="13187"/>
                        <a:pt x="13188" y="10233"/>
                        <a:pt x="13188" y="6600"/>
                      </a:cubicBezTo>
                      <a:cubicBezTo>
                        <a:pt x="13200" y="2966"/>
                        <a:pt x="10246" y="0"/>
                        <a:pt x="6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 name="Google Shape;28;p2"/>
                <p:cNvSpPr/>
                <p:nvPr/>
              </p:nvSpPr>
              <p:spPr>
                <a:xfrm>
                  <a:off x="7125155" y="1769950"/>
                  <a:ext cx="35970" cy="35970"/>
                </a:xfrm>
                <a:custGeom>
                  <a:avLst/>
                  <a:gdLst/>
                  <a:ahLst/>
                  <a:cxnLst/>
                  <a:rect l="l" t="t" r="r" b="b"/>
                  <a:pathLst>
                    <a:path w="13188" h="13188" extrusionOk="0">
                      <a:moveTo>
                        <a:pt x="6599" y="3681"/>
                      </a:moveTo>
                      <a:cubicBezTo>
                        <a:pt x="8205" y="3681"/>
                        <a:pt x="9506" y="4982"/>
                        <a:pt x="9506" y="6600"/>
                      </a:cubicBezTo>
                      <a:cubicBezTo>
                        <a:pt x="9506" y="8205"/>
                        <a:pt x="8194" y="9506"/>
                        <a:pt x="6599" y="9506"/>
                      </a:cubicBezTo>
                      <a:cubicBezTo>
                        <a:pt x="4982" y="9506"/>
                        <a:pt x="3681" y="8205"/>
                        <a:pt x="3681" y="6600"/>
                      </a:cubicBezTo>
                      <a:cubicBezTo>
                        <a:pt x="3681" y="4982"/>
                        <a:pt x="4982" y="3681"/>
                        <a:pt x="6599" y="3681"/>
                      </a:cubicBezTo>
                      <a:close/>
                      <a:moveTo>
                        <a:pt x="6599" y="0"/>
                      </a:moveTo>
                      <a:cubicBezTo>
                        <a:pt x="2966" y="0"/>
                        <a:pt x="0" y="2966"/>
                        <a:pt x="0" y="6600"/>
                      </a:cubicBezTo>
                      <a:cubicBezTo>
                        <a:pt x="0" y="10233"/>
                        <a:pt x="2966" y="13187"/>
                        <a:pt x="6599" y="13187"/>
                      </a:cubicBezTo>
                      <a:cubicBezTo>
                        <a:pt x="10233" y="13187"/>
                        <a:pt x="13187" y="10233"/>
                        <a:pt x="13187" y="6600"/>
                      </a:cubicBezTo>
                      <a:cubicBezTo>
                        <a:pt x="13187" y="2966"/>
                        <a:pt x="10233" y="0"/>
                        <a:pt x="6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 name="Google Shape;29;p2"/>
                <p:cNvSpPr/>
                <p:nvPr/>
              </p:nvSpPr>
              <p:spPr>
                <a:xfrm>
                  <a:off x="7070501" y="1675160"/>
                  <a:ext cx="82073" cy="10073"/>
                </a:xfrm>
                <a:custGeom>
                  <a:avLst/>
                  <a:gdLst/>
                  <a:ahLst/>
                  <a:cxnLst/>
                  <a:rect l="l" t="t" r="r" b="b"/>
                  <a:pathLst>
                    <a:path w="30091" h="3693" extrusionOk="0">
                      <a:moveTo>
                        <a:pt x="1853" y="0"/>
                      </a:moveTo>
                      <a:cubicBezTo>
                        <a:pt x="845" y="0"/>
                        <a:pt x="1" y="821"/>
                        <a:pt x="1" y="1852"/>
                      </a:cubicBezTo>
                      <a:cubicBezTo>
                        <a:pt x="1" y="2872"/>
                        <a:pt x="821" y="3693"/>
                        <a:pt x="1853" y="3693"/>
                      </a:cubicBezTo>
                      <a:lnTo>
                        <a:pt x="28238" y="3693"/>
                      </a:lnTo>
                      <a:cubicBezTo>
                        <a:pt x="29246" y="3693"/>
                        <a:pt x="30090" y="2872"/>
                        <a:pt x="30090" y="1852"/>
                      </a:cubicBezTo>
                      <a:cubicBezTo>
                        <a:pt x="30090" y="821"/>
                        <a:pt x="29270" y="0"/>
                        <a:pt x="28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 name="Google Shape;30;p2"/>
                <p:cNvSpPr/>
                <p:nvPr/>
              </p:nvSpPr>
              <p:spPr>
                <a:xfrm>
                  <a:off x="7074435" y="1701289"/>
                  <a:ext cx="74207" cy="10073"/>
                </a:xfrm>
                <a:custGeom>
                  <a:avLst/>
                  <a:gdLst/>
                  <a:ahLst/>
                  <a:cxnLst/>
                  <a:rect l="l" t="t" r="r" b="b"/>
                  <a:pathLst>
                    <a:path w="27207" h="3693" extrusionOk="0">
                      <a:moveTo>
                        <a:pt x="1841" y="0"/>
                      </a:moveTo>
                      <a:cubicBezTo>
                        <a:pt x="833" y="0"/>
                        <a:pt x="1" y="821"/>
                        <a:pt x="1" y="1840"/>
                      </a:cubicBezTo>
                      <a:cubicBezTo>
                        <a:pt x="1" y="2872"/>
                        <a:pt x="821" y="3692"/>
                        <a:pt x="1841" y="3692"/>
                      </a:cubicBezTo>
                      <a:lnTo>
                        <a:pt x="25366" y="3692"/>
                      </a:lnTo>
                      <a:cubicBezTo>
                        <a:pt x="26374" y="3692"/>
                        <a:pt x="27207" y="2872"/>
                        <a:pt x="27207" y="1840"/>
                      </a:cubicBezTo>
                      <a:cubicBezTo>
                        <a:pt x="27207" y="821"/>
                        <a:pt x="26386" y="0"/>
                        <a:pt x="25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 name="Google Shape;31;p2"/>
                <p:cNvSpPr/>
                <p:nvPr/>
              </p:nvSpPr>
              <p:spPr>
                <a:xfrm>
                  <a:off x="6993499" y="1616539"/>
                  <a:ext cx="205703" cy="145245"/>
                </a:xfrm>
                <a:custGeom>
                  <a:avLst/>
                  <a:gdLst/>
                  <a:ahLst/>
                  <a:cxnLst/>
                  <a:rect l="l" t="t" r="r" b="b"/>
                  <a:pathLst>
                    <a:path w="75418" h="53252" extrusionOk="0">
                      <a:moveTo>
                        <a:pt x="71584" y="15614"/>
                      </a:moveTo>
                      <a:lnTo>
                        <a:pt x="66427" y="40628"/>
                      </a:lnTo>
                      <a:lnTo>
                        <a:pt x="20126" y="40628"/>
                      </a:lnTo>
                      <a:lnTo>
                        <a:pt x="14969" y="15614"/>
                      </a:lnTo>
                      <a:close/>
                      <a:moveTo>
                        <a:pt x="2096" y="0"/>
                      </a:moveTo>
                      <a:cubicBezTo>
                        <a:pt x="1379" y="0"/>
                        <a:pt x="699" y="423"/>
                        <a:pt x="410" y="1114"/>
                      </a:cubicBezTo>
                      <a:cubicBezTo>
                        <a:pt x="0" y="2052"/>
                        <a:pt x="434" y="3130"/>
                        <a:pt x="1360" y="3529"/>
                      </a:cubicBezTo>
                      <a:lnTo>
                        <a:pt x="9448" y="7045"/>
                      </a:lnTo>
                      <a:lnTo>
                        <a:pt x="18356" y="50310"/>
                      </a:lnTo>
                      <a:cubicBezTo>
                        <a:pt x="18708" y="52009"/>
                        <a:pt x="20232" y="53252"/>
                        <a:pt x="21955" y="53252"/>
                      </a:cubicBezTo>
                      <a:lnTo>
                        <a:pt x="66087" y="53252"/>
                      </a:lnTo>
                      <a:cubicBezTo>
                        <a:pt x="67107" y="53252"/>
                        <a:pt x="67939" y="52431"/>
                        <a:pt x="67939" y="51412"/>
                      </a:cubicBezTo>
                      <a:cubicBezTo>
                        <a:pt x="67939" y="50380"/>
                        <a:pt x="67118" y="49560"/>
                        <a:pt x="66087" y="49560"/>
                      </a:cubicBezTo>
                      <a:lnTo>
                        <a:pt x="21955" y="49560"/>
                      </a:lnTo>
                      <a:lnTo>
                        <a:pt x="20876" y="44308"/>
                      </a:lnTo>
                      <a:lnTo>
                        <a:pt x="66427" y="44308"/>
                      </a:lnTo>
                      <a:cubicBezTo>
                        <a:pt x="68173" y="44308"/>
                        <a:pt x="69685" y="43078"/>
                        <a:pt x="70037" y="41355"/>
                      </a:cubicBezTo>
                      <a:lnTo>
                        <a:pt x="75194" y="16352"/>
                      </a:lnTo>
                      <a:cubicBezTo>
                        <a:pt x="75417" y="15262"/>
                        <a:pt x="75148" y="14149"/>
                        <a:pt x="74444" y="13281"/>
                      </a:cubicBezTo>
                      <a:cubicBezTo>
                        <a:pt x="73741" y="12426"/>
                        <a:pt x="72698" y="11922"/>
                        <a:pt x="71584" y="11922"/>
                      </a:cubicBezTo>
                      <a:lnTo>
                        <a:pt x="14207" y="11922"/>
                      </a:lnTo>
                      <a:lnTo>
                        <a:pt x="13046" y="6295"/>
                      </a:lnTo>
                      <a:cubicBezTo>
                        <a:pt x="12800" y="5123"/>
                        <a:pt x="12015" y="4139"/>
                        <a:pt x="10913" y="3658"/>
                      </a:cubicBezTo>
                      <a:lnTo>
                        <a:pt x="2825" y="153"/>
                      </a:lnTo>
                      <a:cubicBezTo>
                        <a:pt x="2587" y="49"/>
                        <a:pt x="2339" y="0"/>
                        <a:pt x="2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41306-59A9-D2F9-07D0-28CE2EDDDE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F9E237-2542-0BBA-B9DF-F339941CB2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5FA2F-2963-B77B-605F-DB901D475584}"/>
              </a:ext>
            </a:extLst>
          </p:cNvPr>
          <p:cNvSpPr>
            <a:spLocks noGrp="1"/>
          </p:cNvSpPr>
          <p:nvPr>
            <p:ph type="dt" sz="half" idx="10"/>
          </p:nvPr>
        </p:nvSpPr>
        <p:spPr/>
        <p:txBody>
          <a:bodyPr/>
          <a:lstStyle/>
          <a:p>
            <a:fld id="{38A2579E-FE31-44F9-ADD6-B7A9E41FC256}" type="datetimeFigureOut">
              <a:rPr lang="en-US" smtClean="0"/>
              <a:t>5/22/2024</a:t>
            </a:fld>
            <a:endParaRPr lang="en-US"/>
          </a:p>
        </p:txBody>
      </p:sp>
      <p:sp>
        <p:nvSpPr>
          <p:cNvPr id="5" name="Footer Placeholder 4">
            <a:extLst>
              <a:ext uri="{FF2B5EF4-FFF2-40B4-BE49-F238E27FC236}">
                <a16:creationId xmlns:a16="http://schemas.microsoft.com/office/drawing/2014/main" id="{44B4F04E-D156-D13F-DCAF-55ED0EC96E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088663-DA4C-DA06-ADE9-0D85713B06F7}"/>
              </a:ext>
            </a:extLst>
          </p:cNvPr>
          <p:cNvSpPr>
            <a:spLocks noGrp="1"/>
          </p:cNvSpPr>
          <p:nvPr>
            <p:ph type="sldNum" sz="quarter" idx="12"/>
          </p:nvPr>
        </p:nvSpPr>
        <p:spPr/>
        <p:txBody>
          <a:bodyPr/>
          <a:lstStyle/>
          <a:p>
            <a:fld id="{39ACCF95-8E12-4706-A49A-8214578B03D5}" type="slidenum">
              <a:rPr lang="en-US" smtClean="0"/>
              <a:t>‹#›</a:t>
            </a:fld>
            <a:endParaRPr lang="en-US"/>
          </a:p>
        </p:txBody>
      </p:sp>
    </p:spTree>
    <p:extLst>
      <p:ext uri="{BB962C8B-B14F-4D97-AF65-F5344CB8AC3E}">
        <p14:creationId xmlns:p14="http://schemas.microsoft.com/office/powerpoint/2010/main" val="2227140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C3AD-117E-53C0-6C34-D027A8B4FD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602950-B329-64B4-FE9B-73CB205824F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5D6D49-9283-A603-D71D-45512B52EB8A}"/>
              </a:ext>
            </a:extLst>
          </p:cNvPr>
          <p:cNvSpPr>
            <a:spLocks noGrp="1"/>
          </p:cNvSpPr>
          <p:nvPr>
            <p:ph type="dt" sz="half" idx="10"/>
          </p:nvPr>
        </p:nvSpPr>
        <p:spPr/>
        <p:txBody>
          <a:bodyPr/>
          <a:lstStyle/>
          <a:p>
            <a:fld id="{38A2579E-FE31-44F9-ADD6-B7A9E41FC256}" type="datetimeFigureOut">
              <a:rPr lang="en-US" smtClean="0"/>
              <a:t>5/22/2024</a:t>
            </a:fld>
            <a:endParaRPr lang="en-US"/>
          </a:p>
        </p:txBody>
      </p:sp>
      <p:sp>
        <p:nvSpPr>
          <p:cNvPr id="5" name="Footer Placeholder 4">
            <a:extLst>
              <a:ext uri="{FF2B5EF4-FFF2-40B4-BE49-F238E27FC236}">
                <a16:creationId xmlns:a16="http://schemas.microsoft.com/office/drawing/2014/main" id="{62EEED29-9D81-88E8-0A6A-533A9EBEBE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31F9AA-B58F-F62E-004F-4EBADF7CABE7}"/>
              </a:ext>
            </a:extLst>
          </p:cNvPr>
          <p:cNvSpPr>
            <a:spLocks noGrp="1"/>
          </p:cNvSpPr>
          <p:nvPr>
            <p:ph type="sldNum" sz="quarter" idx="12"/>
          </p:nvPr>
        </p:nvSpPr>
        <p:spPr/>
        <p:txBody>
          <a:bodyPr/>
          <a:lstStyle/>
          <a:p>
            <a:fld id="{39ACCF95-8E12-4706-A49A-8214578B03D5}" type="slidenum">
              <a:rPr lang="en-US" smtClean="0"/>
              <a:t>‹#›</a:t>
            </a:fld>
            <a:endParaRPr lang="en-US"/>
          </a:p>
        </p:txBody>
      </p:sp>
    </p:spTree>
    <p:extLst>
      <p:ext uri="{BB962C8B-B14F-4D97-AF65-F5344CB8AC3E}">
        <p14:creationId xmlns:p14="http://schemas.microsoft.com/office/powerpoint/2010/main" val="2316607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7D168-AE3B-65F5-AD57-B929E85015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21AFB4-9DB8-434A-3F21-A84103627F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2008EF-3A74-690D-F4B7-7587BC63D5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FAAD9A-B806-9460-08DD-1A6F14D45078}"/>
              </a:ext>
            </a:extLst>
          </p:cNvPr>
          <p:cNvSpPr>
            <a:spLocks noGrp="1"/>
          </p:cNvSpPr>
          <p:nvPr>
            <p:ph type="dt" sz="half" idx="10"/>
          </p:nvPr>
        </p:nvSpPr>
        <p:spPr/>
        <p:txBody>
          <a:bodyPr/>
          <a:lstStyle/>
          <a:p>
            <a:fld id="{38A2579E-FE31-44F9-ADD6-B7A9E41FC256}" type="datetimeFigureOut">
              <a:rPr lang="en-US" smtClean="0"/>
              <a:t>5/22/2024</a:t>
            </a:fld>
            <a:endParaRPr lang="en-US"/>
          </a:p>
        </p:txBody>
      </p:sp>
      <p:sp>
        <p:nvSpPr>
          <p:cNvPr id="6" name="Footer Placeholder 5">
            <a:extLst>
              <a:ext uri="{FF2B5EF4-FFF2-40B4-BE49-F238E27FC236}">
                <a16:creationId xmlns:a16="http://schemas.microsoft.com/office/drawing/2014/main" id="{ED66033F-6812-77F5-5843-1749B88A71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EF6E45-59B0-D166-318D-AAA59EB9DE22}"/>
              </a:ext>
            </a:extLst>
          </p:cNvPr>
          <p:cNvSpPr>
            <a:spLocks noGrp="1"/>
          </p:cNvSpPr>
          <p:nvPr>
            <p:ph type="sldNum" sz="quarter" idx="12"/>
          </p:nvPr>
        </p:nvSpPr>
        <p:spPr/>
        <p:txBody>
          <a:bodyPr/>
          <a:lstStyle/>
          <a:p>
            <a:fld id="{39ACCF95-8E12-4706-A49A-8214578B03D5}" type="slidenum">
              <a:rPr lang="en-US" smtClean="0"/>
              <a:t>‹#›</a:t>
            </a:fld>
            <a:endParaRPr lang="en-US"/>
          </a:p>
        </p:txBody>
      </p:sp>
    </p:spTree>
    <p:extLst>
      <p:ext uri="{BB962C8B-B14F-4D97-AF65-F5344CB8AC3E}">
        <p14:creationId xmlns:p14="http://schemas.microsoft.com/office/powerpoint/2010/main" val="839420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F7204-385B-9D30-4F04-D6C907DC69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73E993-41BA-063C-D062-CADA90C815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5ADC92-6CB2-8ACA-05F5-A276D88A4E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D97E02-95D9-2B02-558E-69837E1A59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6359D1-EADA-8496-90D2-90DFC44866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2FDCD6-7C62-79F2-A5E5-83898204B47C}"/>
              </a:ext>
            </a:extLst>
          </p:cNvPr>
          <p:cNvSpPr>
            <a:spLocks noGrp="1"/>
          </p:cNvSpPr>
          <p:nvPr>
            <p:ph type="dt" sz="half" idx="10"/>
          </p:nvPr>
        </p:nvSpPr>
        <p:spPr/>
        <p:txBody>
          <a:bodyPr/>
          <a:lstStyle/>
          <a:p>
            <a:fld id="{38A2579E-FE31-44F9-ADD6-B7A9E41FC256}" type="datetimeFigureOut">
              <a:rPr lang="en-US" smtClean="0"/>
              <a:t>5/22/2024</a:t>
            </a:fld>
            <a:endParaRPr lang="en-US"/>
          </a:p>
        </p:txBody>
      </p:sp>
      <p:sp>
        <p:nvSpPr>
          <p:cNvPr id="8" name="Footer Placeholder 7">
            <a:extLst>
              <a:ext uri="{FF2B5EF4-FFF2-40B4-BE49-F238E27FC236}">
                <a16:creationId xmlns:a16="http://schemas.microsoft.com/office/drawing/2014/main" id="{28C6EBB6-06F3-D076-6FB9-EEDCBA518B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72599D-DEED-E763-1993-6964661307D7}"/>
              </a:ext>
            </a:extLst>
          </p:cNvPr>
          <p:cNvSpPr>
            <a:spLocks noGrp="1"/>
          </p:cNvSpPr>
          <p:nvPr>
            <p:ph type="sldNum" sz="quarter" idx="12"/>
          </p:nvPr>
        </p:nvSpPr>
        <p:spPr/>
        <p:txBody>
          <a:bodyPr/>
          <a:lstStyle/>
          <a:p>
            <a:fld id="{39ACCF95-8E12-4706-A49A-8214578B03D5}" type="slidenum">
              <a:rPr lang="en-US" smtClean="0"/>
              <a:t>‹#›</a:t>
            </a:fld>
            <a:endParaRPr lang="en-US"/>
          </a:p>
        </p:txBody>
      </p:sp>
    </p:spTree>
    <p:extLst>
      <p:ext uri="{BB962C8B-B14F-4D97-AF65-F5344CB8AC3E}">
        <p14:creationId xmlns:p14="http://schemas.microsoft.com/office/powerpoint/2010/main" val="4057823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B361A-7462-B5AD-F36D-587505A8B0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B3F838-604A-BDE0-C5A8-8D64AA07F61F}"/>
              </a:ext>
            </a:extLst>
          </p:cNvPr>
          <p:cNvSpPr>
            <a:spLocks noGrp="1"/>
          </p:cNvSpPr>
          <p:nvPr>
            <p:ph type="dt" sz="half" idx="10"/>
          </p:nvPr>
        </p:nvSpPr>
        <p:spPr/>
        <p:txBody>
          <a:bodyPr/>
          <a:lstStyle/>
          <a:p>
            <a:fld id="{38A2579E-FE31-44F9-ADD6-B7A9E41FC256}" type="datetimeFigureOut">
              <a:rPr lang="en-US" smtClean="0"/>
              <a:t>5/22/2024</a:t>
            </a:fld>
            <a:endParaRPr lang="en-US"/>
          </a:p>
        </p:txBody>
      </p:sp>
      <p:sp>
        <p:nvSpPr>
          <p:cNvPr id="4" name="Footer Placeholder 3">
            <a:extLst>
              <a:ext uri="{FF2B5EF4-FFF2-40B4-BE49-F238E27FC236}">
                <a16:creationId xmlns:a16="http://schemas.microsoft.com/office/drawing/2014/main" id="{1CB8443E-D63F-6B7B-54C2-E81E5FBDC1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F08416-603C-1383-E408-EE01DACE2163}"/>
              </a:ext>
            </a:extLst>
          </p:cNvPr>
          <p:cNvSpPr>
            <a:spLocks noGrp="1"/>
          </p:cNvSpPr>
          <p:nvPr>
            <p:ph type="sldNum" sz="quarter" idx="12"/>
          </p:nvPr>
        </p:nvSpPr>
        <p:spPr/>
        <p:txBody>
          <a:bodyPr/>
          <a:lstStyle/>
          <a:p>
            <a:fld id="{39ACCF95-8E12-4706-A49A-8214578B03D5}" type="slidenum">
              <a:rPr lang="en-US" smtClean="0"/>
              <a:t>‹#›</a:t>
            </a:fld>
            <a:endParaRPr lang="en-US"/>
          </a:p>
        </p:txBody>
      </p:sp>
    </p:spTree>
    <p:extLst>
      <p:ext uri="{BB962C8B-B14F-4D97-AF65-F5344CB8AC3E}">
        <p14:creationId xmlns:p14="http://schemas.microsoft.com/office/powerpoint/2010/main" val="3927538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D7E27D-BC3E-4903-A3BA-40E63A2159C4}"/>
              </a:ext>
            </a:extLst>
          </p:cNvPr>
          <p:cNvSpPr>
            <a:spLocks noGrp="1"/>
          </p:cNvSpPr>
          <p:nvPr>
            <p:ph type="dt" sz="half" idx="10"/>
          </p:nvPr>
        </p:nvSpPr>
        <p:spPr/>
        <p:txBody>
          <a:bodyPr/>
          <a:lstStyle/>
          <a:p>
            <a:fld id="{38A2579E-FE31-44F9-ADD6-B7A9E41FC256}" type="datetimeFigureOut">
              <a:rPr lang="en-US" smtClean="0"/>
              <a:t>5/22/2024</a:t>
            </a:fld>
            <a:endParaRPr lang="en-US"/>
          </a:p>
        </p:txBody>
      </p:sp>
      <p:sp>
        <p:nvSpPr>
          <p:cNvPr id="3" name="Footer Placeholder 2">
            <a:extLst>
              <a:ext uri="{FF2B5EF4-FFF2-40B4-BE49-F238E27FC236}">
                <a16:creationId xmlns:a16="http://schemas.microsoft.com/office/drawing/2014/main" id="{ECDA0A3B-F191-8071-DE1F-8611EF8D6D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4CB40B-8AAC-FF77-94C1-352638236418}"/>
              </a:ext>
            </a:extLst>
          </p:cNvPr>
          <p:cNvSpPr>
            <a:spLocks noGrp="1"/>
          </p:cNvSpPr>
          <p:nvPr>
            <p:ph type="sldNum" sz="quarter" idx="12"/>
          </p:nvPr>
        </p:nvSpPr>
        <p:spPr/>
        <p:txBody>
          <a:bodyPr/>
          <a:lstStyle/>
          <a:p>
            <a:fld id="{39ACCF95-8E12-4706-A49A-8214578B03D5}" type="slidenum">
              <a:rPr lang="en-US" smtClean="0"/>
              <a:t>‹#›</a:t>
            </a:fld>
            <a:endParaRPr lang="en-US"/>
          </a:p>
        </p:txBody>
      </p:sp>
    </p:spTree>
    <p:extLst>
      <p:ext uri="{BB962C8B-B14F-4D97-AF65-F5344CB8AC3E}">
        <p14:creationId xmlns:p14="http://schemas.microsoft.com/office/powerpoint/2010/main" val="1785551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4ED8-0F23-F944-512F-B42D9454D0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CD1A98-C4CD-B521-FD56-4CE5EB6F79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CD22BA-0772-1869-A0C5-C4E3654E6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40669E-89B0-C9AC-6E5D-AD258EA9C399}"/>
              </a:ext>
            </a:extLst>
          </p:cNvPr>
          <p:cNvSpPr>
            <a:spLocks noGrp="1"/>
          </p:cNvSpPr>
          <p:nvPr>
            <p:ph type="dt" sz="half" idx="10"/>
          </p:nvPr>
        </p:nvSpPr>
        <p:spPr/>
        <p:txBody>
          <a:bodyPr/>
          <a:lstStyle/>
          <a:p>
            <a:fld id="{38A2579E-FE31-44F9-ADD6-B7A9E41FC256}" type="datetimeFigureOut">
              <a:rPr lang="en-US" smtClean="0"/>
              <a:t>5/22/2024</a:t>
            </a:fld>
            <a:endParaRPr lang="en-US"/>
          </a:p>
        </p:txBody>
      </p:sp>
      <p:sp>
        <p:nvSpPr>
          <p:cNvPr id="6" name="Footer Placeholder 5">
            <a:extLst>
              <a:ext uri="{FF2B5EF4-FFF2-40B4-BE49-F238E27FC236}">
                <a16:creationId xmlns:a16="http://schemas.microsoft.com/office/drawing/2014/main" id="{48480F15-BE3E-BD5E-4B4E-9147A77CA7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35BFAD-BC35-35AC-A1CB-D7970EC49D36}"/>
              </a:ext>
            </a:extLst>
          </p:cNvPr>
          <p:cNvSpPr>
            <a:spLocks noGrp="1"/>
          </p:cNvSpPr>
          <p:nvPr>
            <p:ph type="sldNum" sz="quarter" idx="12"/>
          </p:nvPr>
        </p:nvSpPr>
        <p:spPr/>
        <p:txBody>
          <a:bodyPr/>
          <a:lstStyle/>
          <a:p>
            <a:fld id="{39ACCF95-8E12-4706-A49A-8214578B03D5}" type="slidenum">
              <a:rPr lang="en-US" smtClean="0"/>
              <a:t>‹#›</a:t>
            </a:fld>
            <a:endParaRPr lang="en-US"/>
          </a:p>
        </p:txBody>
      </p:sp>
    </p:spTree>
    <p:extLst>
      <p:ext uri="{BB962C8B-B14F-4D97-AF65-F5344CB8AC3E}">
        <p14:creationId xmlns:p14="http://schemas.microsoft.com/office/powerpoint/2010/main" val="969325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9ABCD-C283-9C4B-E5BC-79F6838478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4E7B2C-A92E-DA5C-348C-CD49DD8DCD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E31AD4-03C0-0D66-FDC5-5061F76CCF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47F91C-4AE6-ACC7-8370-6B1DB492DADC}"/>
              </a:ext>
            </a:extLst>
          </p:cNvPr>
          <p:cNvSpPr>
            <a:spLocks noGrp="1"/>
          </p:cNvSpPr>
          <p:nvPr>
            <p:ph type="dt" sz="half" idx="10"/>
          </p:nvPr>
        </p:nvSpPr>
        <p:spPr/>
        <p:txBody>
          <a:bodyPr/>
          <a:lstStyle/>
          <a:p>
            <a:fld id="{38A2579E-FE31-44F9-ADD6-B7A9E41FC256}" type="datetimeFigureOut">
              <a:rPr lang="en-US" smtClean="0"/>
              <a:t>5/22/2024</a:t>
            </a:fld>
            <a:endParaRPr lang="en-US"/>
          </a:p>
        </p:txBody>
      </p:sp>
      <p:sp>
        <p:nvSpPr>
          <p:cNvPr id="6" name="Footer Placeholder 5">
            <a:extLst>
              <a:ext uri="{FF2B5EF4-FFF2-40B4-BE49-F238E27FC236}">
                <a16:creationId xmlns:a16="http://schemas.microsoft.com/office/drawing/2014/main" id="{66AA7EEB-F3CF-3EA6-BD20-7AD835B49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9D2FD-4F46-DEA1-27D9-A1E7B7390151}"/>
              </a:ext>
            </a:extLst>
          </p:cNvPr>
          <p:cNvSpPr>
            <a:spLocks noGrp="1"/>
          </p:cNvSpPr>
          <p:nvPr>
            <p:ph type="sldNum" sz="quarter" idx="12"/>
          </p:nvPr>
        </p:nvSpPr>
        <p:spPr/>
        <p:txBody>
          <a:bodyPr/>
          <a:lstStyle/>
          <a:p>
            <a:fld id="{39ACCF95-8E12-4706-A49A-8214578B03D5}" type="slidenum">
              <a:rPr lang="en-US" smtClean="0"/>
              <a:t>‹#›</a:t>
            </a:fld>
            <a:endParaRPr lang="en-US"/>
          </a:p>
        </p:txBody>
      </p:sp>
    </p:spTree>
    <p:extLst>
      <p:ext uri="{BB962C8B-B14F-4D97-AF65-F5344CB8AC3E}">
        <p14:creationId xmlns:p14="http://schemas.microsoft.com/office/powerpoint/2010/main" val="1072261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1E5941-ED4D-9260-9C25-13C0BB7265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E14277-0C33-9DEC-3646-80C210AD02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727F32-2228-5DCF-21CC-5B98A39B46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A2579E-FE31-44F9-ADD6-B7A9E41FC256}" type="datetimeFigureOut">
              <a:rPr lang="en-US" smtClean="0"/>
              <a:t>5/22/2024</a:t>
            </a:fld>
            <a:endParaRPr lang="en-US"/>
          </a:p>
        </p:txBody>
      </p:sp>
      <p:sp>
        <p:nvSpPr>
          <p:cNvPr id="5" name="Footer Placeholder 4">
            <a:extLst>
              <a:ext uri="{FF2B5EF4-FFF2-40B4-BE49-F238E27FC236}">
                <a16:creationId xmlns:a16="http://schemas.microsoft.com/office/drawing/2014/main" id="{7D2E2545-A5AA-E7B1-6219-2118A8713A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0E9CD8F-C8A5-E29A-99BB-07D8320D8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9ACCF95-8E12-4706-A49A-8214578B03D5}" type="slidenum">
              <a:rPr lang="en-US" smtClean="0"/>
              <a:t>‹#›</a:t>
            </a:fld>
            <a:endParaRPr lang="en-US"/>
          </a:p>
        </p:txBody>
      </p:sp>
    </p:spTree>
    <p:extLst>
      <p:ext uri="{BB962C8B-B14F-4D97-AF65-F5344CB8AC3E}">
        <p14:creationId xmlns:p14="http://schemas.microsoft.com/office/powerpoint/2010/main" val="3337326400"/>
      </p:ext>
    </p:extLst>
  </p:cSld>
  <p:clrMap bg1="lt1" tx1="dk1" bg2="lt2" tx2="dk2" accent1="accent1" accent2="accent2" accent3="accent3" accent4="accent4" accent5="accent5" accent6="accent6" hlink="hlink" folHlink="folHlink"/>
  <p:sldLayoutIdLst>
    <p:sldLayoutId id="2147483649" r:id="rId1"/>
    <p:sldLayoutId id="2147483691" r:id="rId2"/>
    <p:sldLayoutId id="2147483651" r:id="rId3"/>
    <p:sldLayoutId id="2147483652" r:id="rId4"/>
    <p:sldLayoutId id="2147483653" r:id="rId5"/>
    <p:sldLayoutId id="2147483654" r:id="rId6"/>
    <p:sldLayoutId id="2147483661"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1pPr>
            <a:lvl2pPr lvl="1" rtl="0">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2pPr>
            <a:lvl3pPr lvl="2" rtl="0">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3pPr>
            <a:lvl4pPr lvl="3" rtl="0">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4pPr>
            <a:lvl5pPr lvl="4" rtl="0">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5pPr>
            <a:lvl6pPr lvl="5" rtl="0">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6pPr>
            <a:lvl7pPr lvl="6" rtl="0">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7pPr>
            <a:lvl8pPr lvl="7" rtl="0">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8pPr>
            <a:lvl9pPr lvl="8" rtl="0">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1pPr>
            <a:lvl2pPr marL="914400" lvl="1" indent="-3048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2pPr>
            <a:lvl3pPr marL="1371600" lvl="2" indent="-3048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3pPr>
            <a:lvl4pPr marL="1828800" lvl="3" indent="-3048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4pPr>
            <a:lvl5pPr marL="2286000" lvl="4" indent="-3048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5pPr>
            <a:lvl6pPr marL="2743200" lvl="5" indent="-3048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6pPr>
            <a:lvl7pPr marL="3200400" lvl="6" indent="-3048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7pPr>
            <a:lvl8pPr marL="3657600" lvl="7" indent="-3048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8pPr>
            <a:lvl9pPr marL="4114800" lvl="8" indent="-3048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9pPr>
          </a:lstStyle>
          <a:p>
            <a:endParaRPr/>
          </a:p>
        </p:txBody>
      </p:sp>
      <p:sp>
        <p:nvSpPr>
          <p:cNvPr id="8" name="Google Shape;8;p1"/>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lgn="r">
              <a:buNone/>
              <a:defRPr sz="1733">
                <a:solidFill>
                  <a:schemeClr val="dk1"/>
                </a:solidFill>
                <a:latin typeface="Anybody"/>
                <a:ea typeface="Anybody"/>
                <a:cs typeface="Anybody"/>
                <a:sym typeface="Anybody"/>
              </a:defRPr>
            </a:lvl1pPr>
            <a:lvl2pPr lvl="1" algn="r">
              <a:buNone/>
              <a:defRPr sz="1733">
                <a:solidFill>
                  <a:schemeClr val="dk1"/>
                </a:solidFill>
                <a:latin typeface="Anybody"/>
                <a:ea typeface="Anybody"/>
                <a:cs typeface="Anybody"/>
                <a:sym typeface="Anybody"/>
              </a:defRPr>
            </a:lvl2pPr>
            <a:lvl3pPr lvl="2" algn="r">
              <a:buNone/>
              <a:defRPr sz="1733">
                <a:solidFill>
                  <a:schemeClr val="dk1"/>
                </a:solidFill>
                <a:latin typeface="Anybody"/>
                <a:ea typeface="Anybody"/>
                <a:cs typeface="Anybody"/>
                <a:sym typeface="Anybody"/>
              </a:defRPr>
            </a:lvl3pPr>
            <a:lvl4pPr lvl="3" algn="r">
              <a:buNone/>
              <a:defRPr sz="1733">
                <a:solidFill>
                  <a:schemeClr val="dk1"/>
                </a:solidFill>
                <a:latin typeface="Anybody"/>
                <a:ea typeface="Anybody"/>
                <a:cs typeface="Anybody"/>
                <a:sym typeface="Anybody"/>
              </a:defRPr>
            </a:lvl4pPr>
            <a:lvl5pPr lvl="4" algn="r">
              <a:buNone/>
              <a:defRPr sz="1733">
                <a:solidFill>
                  <a:schemeClr val="dk1"/>
                </a:solidFill>
                <a:latin typeface="Anybody"/>
                <a:ea typeface="Anybody"/>
                <a:cs typeface="Anybody"/>
                <a:sym typeface="Anybody"/>
              </a:defRPr>
            </a:lvl5pPr>
            <a:lvl6pPr lvl="5" algn="r">
              <a:buNone/>
              <a:defRPr sz="1733">
                <a:solidFill>
                  <a:schemeClr val="dk1"/>
                </a:solidFill>
                <a:latin typeface="Anybody"/>
                <a:ea typeface="Anybody"/>
                <a:cs typeface="Anybody"/>
                <a:sym typeface="Anybody"/>
              </a:defRPr>
            </a:lvl6pPr>
            <a:lvl7pPr lvl="6" algn="r">
              <a:buNone/>
              <a:defRPr sz="1733">
                <a:solidFill>
                  <a:schemeClr val="dk1"/>
                </a:solidFill>
                <a:latin typeface="Anybody"/>
                <a:ea typeface="Anybody"/>
                <a:cs typeface="Anybody"/>
                <a:sym typeface="Anybody"/>
              </a:defRPr>
            </a:lvl7pPr>
            <a:lvl8pPr lvl="7" algn="r">
              <a:buNone/>
              <a:defRPr sz="1733">
                <a:solidFill>
                  <a:schemeClr val="dk1"/>
                </a:solidFill>
                <a:latin typeface="Anybody"/>
                <a:ea typeface="Anybody"/>
                <a:cs typeface="Anybody"/>
                <a:sym typeface="Anybody"/>
              </a:defRPr>
            </a:lvl8pPr>
            <a:lvl9pPr lvl="8" algn="r">
              <a:buNone/>
              <a:defRPr sz="1733">
                <a:solidFill>
                  <a:schemeClr val="dk1"/>
                </a:solidFill>
                <a:latin typeface="Anybody"/>
                <a:ea typeface="Anybody"/>
                <a:cs typeface="Anybody"/>
                <a:sym typeface="Anybody"/>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50" r:id="rId1"/>
    <p:sldLayoutId id="2147483648"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09_ABE5BB4.xm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microsoft.com/office/2018/10/relationships/comments" Target="../comments/modernComment_102_FEBBE44E.xm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roboflow.com/annotate" TargetMode="External"/><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45"/>
          <p:cNvSpPr txBox="1">
            <a:spLocks noGrp="1"/>
          </p:cNvSpPr>
          <p:nvPr>
            <p:ph type="ctrTitle"/>
          </p:nvPr>
        </p:nvSpPr>
        <p:spPr>
          <a:xfrm>
            <a:off x="384062" y="2379599"/>
            <a:ext cx="12330910" cy="12700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700" i="1" dirty="0"/>
              <a:t>Real-Time Automatic Checkout System Using Object Detection M</a:t>
            </a:r>
            <a:r>
              <a:rPr lang="en-US" sz="2700" i="1" dirty="0"/>
              <a:t>o</a:t>
            </a:r>
            <a:r>
              <a:rPr lang="en" sz="2700" i="1" dirty="0"/>
              <a:t>dels: </a:t>
            </a:r>
          </a:p>
          <a:p>
            <a:pPr marL="0" lvl="0" indent="0" algn="l" rtl="0">
              <a:spcBef>
                <a:spcPts val="0"/>
              </a:spcBef>
              <a:spcAft>
                <a:spcPts val="0"/>
              </a:spcAft>
              <a:buNone/>
            </a:pPr>
            <a:r>
              <a:rPr lang="en-US" sz="2000" dirty="0"/>
              <a:t>Streamlining the Shopping Experience with AI</a:t>
            </a:r>
            <a:endParaRPr lang="en-US" sz="2000" b="0" dirty="0"/>
          </a:p>
        </p:txBody>
      </p:sp>
      <p:sp>
        <p:nvSpPr>
          <p:cNvPr id="1035" name="Google Shape;1035;p45"/>
          <p:cNvSpPr txBox="1"/>
          <p:nvPr/>
        </p:nvSpPr>
        <p:spPr>
          <a:xfrm>
            <a:off x="9352614" y="5491735"/>
            <a:ext cx="2634800" cy="170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3000" i="1" dirty="0">
                <a:solidFill>
                  <a:schemeClr val="dk1"/>
                </a:solidFill>
                <a:latin typeface="Anybody"/>
                <a:ea typeface="Anybody"/>
                <a:cs typeface="Anybody"/>
                <a:sym typeface="Anybody"/>
              </a:rPr>
              <a:t>Joon Park</a:t>
            </a:r>
            <a:endParaRPr sz="3000" i="1" dirty="0">
              <a:solidFill>
                <a:schemeClr val="dk1"/>
              </a:solidFill>
              <a:latin typeface="Anybody"/>
              <a:ea typeface="Anybody"/>
              <a:cs typeface="Anybody"/>
              <a:sym typeface="Anybody"/>
            </a:endParaRPr>
          </a:p>
          <a:p>
            <a:pPr marL="0" lvl="0" indent="0" algn="l" rtl="0">
              <a:spcBef>
                <a:spcPts val="0"/>
              </a:spcBef>
              <a:spcAft>
                <a:spcPts val="0"/>
              </a:spcAft>
              <a:buNone/>
            </a:pPr>
            <a:endParaRPr sz="3000" dirty="0">
              <a:solidFill>
                <a:schemeClr val="dk1"/>
              </a:solidFill>
              <a:latin typeface="Anybody"/>
              <a:ea typeface="Anybody"/>
              <a:cs typeface="Anybody"/>
              <a:sym typeface="Anybody"/>
            </a:endParaRPr>
          </a:p>
        </p:txBody>
      </p:sp>
      <p:sp>
        <p:nvSpPr>
          <p:cNvPr id="2" name="TextBox 1">
            <a:extLst>
              <a:ext uri="{FF2B5EF4-FFF2-40B4-BE49-F238E27FC236}">
                <a16:creationId xmlns:a16="http://schemas.microsoft.com/office/drawing/2014/main" id="{D416BBA1-04D5-BDCE-CB27-DAF4BA8E56FF}"/>
              </a:ext>
            </a:extLst>
          </p:cNvPr>
          <p:cNvSpPr txBox="1"/>
          <p:nvPr/>
        </p:nvSpPr>
        <p:spPr>
          <a:xfrm>
            <a:off x="712269" y="4928135"/>
            <a:ext cx="3436219" cy="369332"/>
          </a:xfrm>
          <a:prstGeom prst="rect">
            <a:avLst/>
          </a:prstGeom>
          <a:noFill/>
        </p:spPr>
        <p:txBody>
          <a:bodyPr wrap="square" rtlCol="0">
            <a:spAutoFit/>
          </a:bodyPr>
          <a:lstStyle/>
          <a:p>
            <a:r>
              <a:rPr lang="en-US" dirty="0"/>
              <a:t>GitHub Link:</a:t>
            </a:r>
          </a:p>
        </p:txBody>
      </p:sp>
    </p:spTree>
    <p:extLst>
      <p:ext uri="{BB962C8B-B14F-4D97-AF65-F5344CB8AC3E}">
        <p14:creationId xmlns:p14="http://schemas.microsoft.com/office/powerpoint/2010/main" val="2052768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2" name="Google Shape;1182;p52"/>
          <p:cNvSpPr txBox="1">
            <a:spLocks noGrp="1"/>
          </p:cNvSpPr>
          <p:nvPr>
            <p:ph type="title"/>
          </p:nvPr>
        </p:nvSpPr>
        <p:spPr>
          <a:xfrm>
            <a:off x="864429" y="947080"/>
            <a:ext cx="102720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2700" dirty="0"/>
              <a:t>YOLOv5 Performed the Best Out of the Three Models</a:t>
            </a:r>
            <a:endParaRPr sz="2700" dirty="0"/>
          </a:p>
        </p:txBody>
      </p:sp>
      <p:sp>
        <p:nvSpPr>
          <p:cNvPr id="1187" name="Google Shape;1187;p52"/>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sz="2533"/>
              <a:pPr marL="0" lvl="0" indent="0" algn="r" rtl="0">
                <a:spcBef>
                  <a:spcPts val="0"/>
                </a:spcBef>
                <a:spcAft>
                  <a:spcPts val="0"/>
                </a:spcAft>
                <a:buNone/>
              </a:pPr>
              <a:t>10</a:t>
            </a:fld>
            <a:endParaRPr sz="2533"/>
          </a:p>
        </p:txBody>
      </p:sp>
      <p:sp>
        <p:nvSpPr>
          <p:cNvPr id="5" name="Text Placeholder 4">
            <a:extLst>
              <a:ext uri="{FF2B5EF4-FFF2-40B4-BE49-F238E27FC236}">
                <a16:creationId xmlns:a16="http://schemas.microsoft.com/office/drawing/2014/main" id="{AD287D9E-315A-A8C7-0AF2-240D51ED5D64}"/>
              </a:ext>
            </a:extLst>
          </p:cNvPr>
          <p:cNvSpPr>
            <a:spLocks noGrp="1"/>
          </p:cNvSpPr>
          <p:nvPr>
            <p:ph type="body" idx="1"/>
          </p:nvPr>
        </p:nvSpPr>
        <p:spPr>
          <a:xfrm>
            <a:off x="430609" y="1434317"/>
            <a:ext cx="11172645" cy="2329314"/>
          </a:xfrm>
        </p:spPr>
        <p:txBody>
          <a:bodyPr/>
          <a:lstStyle/>
          <a:p>
            <a:pPr>
              <a:spcBef>
                <a:spcPts val="0"/>
              </a:spcBef>
            </a:pPr>
            <a:r>
              <a:rPr lang="en-US" sz="1400" dirty="0"/>
              <a:t>Based on the criteria on the previous slide, the best performing model was the </a:t>
            </a:r>
            <a:r>
              <a:rPr lang="en-US" sz="1400" b="1" dirty="0"/>
              <a:t>YOLOv5 </a:t>
            </a:r>
            <a:r>
              <a:rPr lang="en-US" sz="1400" dirty="0"/>
              <a:t>model. The following are the results of the model after 54 epochs. </a:t>
            </a:r>
          </a:p>
          <a:p>
            <a:pPr lvl="1">
              <a:spcBef>
                <a:spcPts val="0"/>
              </a:spcBef>
            </a:pPr>
            <a:r>
              <a:rPr lang="en-US" sz="1400" b="1" dirty="0"/>
              <a:t>Precision: </a:t>
            </a:r>
            <a:r>
              <a:rPr lang="en-US" sz="1400" dirty="0"/>
              <a:t>0.84</a:t>
            </a:r>
          </a:p>
          <a:p>
            <a:pPr lvl="1">
              <a:spcBef>
                <a:spcPts val="0"/>
              </a:spcBef>
            </a:pPr>
            <a:r>
              <a:rPr lang="en-US" sz="1400" b="1" dirty="0"/>
              <a:t>Recall: </a:t>
            </a:r>
            <a:r>
              <a:rPr lang="en-US" sz="1400" dirty="0"/>
              <a:t>0.77</a:t>
            </a:r>
          </a:p>
          <a:p>
            <a:pPr lvl="1">
              <a:spcBef>
                <a:spcPts val="0"/>
              </a:spcBef>
            </a:pPr>
            <a:r>
              <a:rPr lang="en-US" sz="1400" b="1" dirty="0"/>
              <a:t>mean average precision (intersection over union set to 0.5): </a:t>
            </a:r>
            <a:r>
              <a:rPr lang="en-US" sz="1400" dirty="0"/>
              <a:t>0.86</a:t>
            </a:r>
          </a:p>
          <a:p>
            <a:pPr>
              <a:spcBef>
                <a:spcPts val="0"/>
              </a:spcBef>
            </a:pPr>
            <a:r>
              <a:rPr lang="en-US" sz="1400" dirty="0"/>
              <a:t>Not only did SSD and Faster-RCNN score </a:t>
            </a:r>
            <a:r>
              <a:rPr lang="en-US" sz="1400" b="1" dirty="0"/>
              <a:t>marginally worse in the evaluation metrics </a:t>
            </a:r>
            <a:r>
              <a:rPr lang="en-US" sz="1400" dirty="0"/>
              <a:t>but also took </a:t>
            </a:r>
            <a:r>
              <a:rPr lang="en-US" sz="1400" b="1" dirty="0"/>
              <a:t>significant longer to train both the models </a:t>
            </a:r>
          </a:p>
          <a:p>
            <a:pPr>
              <a:spcBef>
                <a:spcPts val="0"/>
              </a:spcBef>
            </a:pPr>
            <a:r>
              <a:rPr lang="en-US" sz="1400" dirty="0"/>
              <a:t>The three graphs below represent the training and validation losses for classification, box and object loss. When comparing the training and validation losses over the epochs, </a:t>
            </a:r>
            <a:r>
              <a:rPr lang="en-US" sz="1400" b="1" dirty="0"/>
              <a:t>the losses were very consistent </a:t>
            </a:r>
            <a:r>
              <a:rPr lang="en-US" sz="1400" dirty="0"/>
              <a:t>and did not </a:t>
            </a:r>
            <a:r>
              <a:rPr lang="en-US" sz="1400" b="1" dirty="0"/>
              <a:t>diverge</a:t>
            </a:r>
            <a:r>
              <a:rPr lang="en-US" sz="1400" dirty="0"/>
              <a:t>. </a:t>
            </a:r>
          </a:p>
          <a:p>
            <a:pPr>
              <a:spcBef>
                <a:spcPts val="0"/>
              </a:spcBef>
            </a:pPr>
            <a:r>
              <a:rPr lang="en-US" sz="1400" dirty="0"/>
              <a:t>In addition, YOLOv5 also performed well on the testing set as well, achieving the following metrics of </a:t>
            </a:r>
            <a:r>
              <a:rPr lang="en-US" sz="1400" b="1" dirty="0"/>
              <a:t>0.84, 0.79, and 0.89 for Precision, Recall and mAP50, </a:t>
            </a:r>
            <a:r>
              <a:rPr lang="en-US" sz="1400" dirty="0"/>
              <a:t>respectively.</a:t>
            </a:r>
          </a:p>
          <a:p>
            <a:pPr lvl="1">
              <a:spcBef>
                <a:spcPts val="0"/>
              </a:spcBef>
            </a:pPr>
            <a:endParaRPr lang="en-US" sz="1400" b="1" dirty="0"/>
          </a:p>
        </p:txBody>
      </p:sp>
      <p:pic>
        <p:nvPicPr>
          <p:cNvPr id="3" name="Picture 2">
            <a:extLst>
              <a:ext uri="{FF2B5EF4-FFF2-40B4-BE49-F238E27FC236}">
                <a16:creationId xmlns:a16="http://schemas.microsoft.com/office/drawing/2014/main" id="{2A11B0F1-B4E8-A63A-0D49-176B6712079C}"/>
              </a:ext>
            </a:extLst>
          </p:cNvPr>
          <p:cNvPicPr>
            <a:picLocks noChangeAspect="1"/>
          </p:cNvPicPr>
          <p:nvPr/>
        </p:nvPicPr>
        <p:blipFill rotWithShape="1">
          <a:blip r:embed="rId3"/>
          <a:srcRect l="1633" t="7541"/>
          <a:stretch/>
        </p:blipFill>
        <p:spPr>
          <a:xfrm>
            <a:off x="4124425" y="4151875"/>
            <a:ext cx="3909806" cy="2041663"/>
          </a:xfrm>
          <a:prstGeom prst="rect">
            <a:avLst/>
          </a:prstGeom>
        </p:spPr>
      </p:pic>
      <p:pic>
        <p:nvPicPr>
          <p:cNvPr id="6" name="Picture 5">
            <a:extLst>
              <a:ext uri="{FF2B5EF4-FFF2-40B4-BE49-F238E27FC236}">
                <a16:creationId xmlns:a16="http://schemas.microsoft.com/office/drawing/2014/main" id="{DA63535B-6714-49D5-D527-199724F25448}"/>
              </a:ext>
            </a:extLst>
          </p:cNvPr>
          <p:cNvPicPr>
            <a:picLocks noChangeAspect="1"/>
          </p:cNvPicPr>
          <p:nvPr/>
        </p:nvPicPr>
        <p:blipFill rotWithShape="1">
          <a:blip r:embed="rId4"/>
          <a:srcRect t="7809"/>
          <a:stretch/>
        </p:blipFill>
        <p:spPr>
          <a:xfrm>
            <a:off x="8032949" y="4132966"/>
            <a:ext cx="4069690" cy="2079483"/>
          </a:xfrm>
          <a:prstGeom prst="rect">
            <a:avLst/>
          </a:prstGeom>
        </p:spPr>
      </p:pic>
      <p:pic>
        <p:nvPicPr>
          <p:cNvPr id="8" name="Picture 7">
            <a:extLst>
              <a:ext uri="{FF2B5EF4-FFF2-40B4-BE49-F238E27FC236}">
                <a16:creationId xmlns:a16="http://schemas.microsoft.com/office/drawing/2014/main" id="{710E7E27-F4AB-C4C4-B3CD-C13B14A4D0DC}"/>
              </a:ext>
            </a:extLst>
          </p:cNvPr>
          <p:cNvPicPr>
            <a:picLocks noChangeAspect="1"/>
          </p:cNvPicPr>
          <p:nvPr/>
        </p:nvPicPr>
        <p:blipFill rotWithShape="1">
          <a:blip r:embed="rId5"/>
          <a:srcRect t="6990" r="32"/>
          <a:stretch/>
        </p:blipFill>
        <p:spPr>
          <a:xfrm>
            <a:off x="86099" y="4132966"/>
            <a:ext cx="3973425" cy="2079483"/>
          </a:xfrm>
          <a:prstGeom prst="rect">
            <a:avLst/>
          </a:prstGeom>
        </p:spPr>
      </p:pic>
      <p:sp>
        <p:nvSpPr>
          <p:cNvPr id="9" name="TextBox 8">
            <a:extLst>
              <a:ext uri="{FF2B5EF4-FFF2-40B4-BE49-F238E27FC236}">
                <a16:creationId xmlns:a16="http://schemas.microsoft.com/office/drawing/2014/main" id="{1603FAF5-2406-2AC7-0BDF-2532257E0CB2}"/>
              </a:ext>
            </a:extLst>
          </p:cNvPr>
          <p:cNvSpPr txBox="1"/>
          <p:nvPr/>
        </p:nvSpPr>
        <p:spPr>
          <a:xfrm>
            <a:off x="1019484" y="3763634"/>
            <a:ext cx="2320481" cy="369332"/>
          </a:xfrm>
          <a:prstGeom prst="rect">
            <a:avLst/>
          </a:prstGeom>
          <a:noFill/>
        </p:spPr>
        <p:txBody>
          <a:bodyPr wrap="square" rtlCol="0">
            <a:spAutoFit/>
          </a:bodyPr>
          <a:lstStyle/>
          <a:p>
            <a:r>
              <a:rPr lang="en-US" b="1" u="sng" dirty="0"/>
              <a:t>Classification Loss</a:t>
            </a:r>
          </a:p>
        </p:txBody>
      </p:sp>
      <p:sp>
        <p:nvSpPr>
          <p:cNvPr id="10" name="TextBox 9">
            <a:extLst>
              <a:ext uri="{FF2B5EF4-FFF2-40B4-BE49-F238E27FC236}">
                <a16:creationId xmlns:a16="http://schemas.microsoft.com/office/drawing/2014/main" id="{C4E4EAD4-D2BA-F3BB-EFD6-46847F40AD48}"/>
              </a:ext>
            </a:extLst>
          </p:cNvPr>
          <p:cNvSpPr txBox="1"/>
          <p:nvPr/>
        </p:nvSpPr>
        <p:spPr>
          <a:xfrm>
            <a:off x="5631253" y="3763632"/>
            <a:ext cx="1239245" cy="369332"/>
          </a:xfrm>
          <a:prstGeom prst="rect">
            <a:avLst/>
          </a:prstGeom>
          <a:noFill/>
        </p:spPr>
        <p:txBody>
          <a:bodyPr wrap="square" rtlCol="0">
            <a:spAutoFit/>
          </a:bodyPr>
          <a:lstStyle/>
          <a:p>
            <a:r>
              <a:rPr lang="en-US" b="1" u="sng" dirty="0"/>
              <a:t>Box Loss</a:t>
            </a:r>
          </a:p>
        </p:txBody>
      </p:sp>
      <p:sp>
        <p:nvSpPr>
          <p:cNvPr id="11" name="TextBox 10">
            <a:extLst>
              <a:ext uri="{FF2B5EF4-FFF2-40B4-BE49-F238E27FC236}">
                <a16:creationId xmlns:a16="http://schemas.microsoft.com/office/drawing/2014/main" id="{4A366BDF-7E76-DF75-4E00-9EC1A8661174}"/>
              </a:ext>
            </a:extLst>
          </p:cNvPr>
          <p:cNvSpPr txBox="1"/>
          <p:nvPr/>
        </p:nvSpPr>
        <p:spPr>
          <a:xfrm>
            <a:off x="9609695" y="3763632"/>
            <a:ext cx="1526734" cy="369332"/>
          </a:xfrm>
          <a:prstGeom prst="rect">
            <a:avLst/>
          </a:prstGeom>
          <a:noFill/>
        </p:spPr>
        <p:txBody>
          <a:bodyPr wrap="square" rtlCol="0">
            <a:spAutoFit/>
          </a:bodyPr>
          <a:lstStyle/>
          <a:p>
            <a:r>
              <a:rPr lang="en-US" b="1" u="sng" dirty="0"/>
              <a:t>Object Loss</a:t>
            </a:r>
          </a:p>
        </p:txBody>
      </p:sp>
    </p:spTree>
    <p:extLst>
      <p:ext uri="{BB962C8B-B14F-4D97-AF65-F5344CB8AC3E}">
        <p14:creationId xmlns:p14="http://schemas.microsoft.com/office/powerpoint/2010/main" val="1463142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2" name="Google Shape;1182;p52"/>
          <p:cNvSpPr txBox="1">
            <a:spLocks noGrp="1"/>
          </p:cNvSpPr>
          <p:nvPr>
            <p:ph type="title"/>
          </p:nvPr>
        </p:nvSpPr>
        <p:spPr>
          <a:xfrm>
            <a:off x="960000" y="1178900"/>
            <a:ext cx="102720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2700" dirty="0"/>
              <a:t>Model Underwent Additional Testing Through Real Products</a:t>
            </a:r>
            <a:endParaRPr sz="2700" dirty="0"/>
          </a:p>
        </p:txBody>
      </p:sp>
      <p:sp>
        <p:nvSpPr>
          <p:cNvPr id="1187" name="Google Shape;1187;p52"/>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sz="2533"/>
              <a:pPr marL="0" lvl="0" indent="0" algn="r" rtl="0">
                <a:spcBef>
                  <a:spcPts val="0"/>
                </a:spcBef>
                <a:spcAft>
                  <a:spcPts val="0"/>
                </a:spcAft>
                <a:buNone/>
              </a:pPr>
              <a:t>11</a:t>
            </a:fld>
            <a:endParaRPr sz="2533"/>
          </a:p>
        </p:txBody>
      </p:sp>
      <p:sp>
        <p:nvSpPr>
          <p:cNvPr id="5" name="Text Placeholder 4">
            <a:extLst>
              <a:ext uri="{FF2B5EF4-FFF2-40B4-BE49-F238E27FC236}">
                <a16:creationId xmlns:a16="http://schemas.microsoft.com/office/drawing/2014/main" id="{AD287D9E-315A-A8C7-0AF2-240D51ED5D64}"/>
              </a:ext>
            </a:extLst>
          </p:cNvPr>
          <p:cNvSpPr>
            <a:spLocks noGrp="1"/>
          </p:cNvSpPr>
          <p:nvPr>
            <p:ph type="body" idx="1"/>
          </p:nvPr>
        </p:nvSpPr>
        <p:spPr>
          <a:xfrm>
            <a:off x="274321" y="1873766"/>
            <a:ext cx="5279456" cy="3944705"/>
          </a:xfrm>
        </p:spPr>
        <p:txBody>
          <a:bodyPr/>
          <a:lstStyle/>
          <a:p>
            <a:r>
              <a:rPr lang="en-US" sz="1500" dirty="0"/>
              <a:t>In addition to evaluating on the given testing data, inference was run over </a:t>
            </a:r>
            <a:r>
              <a:rPr lang="en-US" sz="1500" b="1" dirty="0"/>
              <a:t>a video of food items </a:t>
            </a:r>
            <a:r>
              <a:rPr lang="en-US" sz="1500" dirty="0"/>
              <a:t>that was found in my own apartment to see how the model would </a:t>
            </a:r>
            <a:r>
              <a:rPr lang="en-US" sz="1500" b="1" dirty="0"/>
              <a:t>perform in a more natural setting</a:t>
            </a:r>
            <a:r>
              <a:rPr lang="en-US" sz="1500" dirty="0"/>
              <a:t>. </a:t>
            </a:r>
          </a:p>
          <a:p>
            <a:r>
              <a:rPr lang="en-US" sz="1500" dirty="0"/>
              <a:t>The model was able to detect the items</a:t>
            </a:r>
            <a:r>
              <a:rPr lang="en-US" sz="1500" b="1" dirty="0"/>
              <a:t> very well when the product is facing directly at the camera as shown by the application on the right</a:t>
            </a:r>
            <a:r>
              <a:rPr lang="en-US" sz="1500" dirty="0"/>
              <a:t>; However, when there is a slight change in the angles or different lightings, </a:t>
            </a:r>
            <a:r>
              <a:rPr lang="en-US" sz="1500" b="1" dirty="0"/>
              <a:t>the model is not able to detect the items. </a:t>
            </a:r>
          </a:p>
          <a:p>
            <a:r>
              <a:rPr lang="en-US" sz="1500" dirty="0"/>
              <a:t>In addition to these faults, the model is able to identify products like candy, chocolate </a:t>
            </a:r>
            <a:r>
              <a:rPr lang="en-US" sz="1500" b="1" dirty="0"/>
              <a:t>because the packaging is very diverse</a:t>
            </a:r>
            <a:r>
              <a:rPr lang="en-US" sz="1500" dirty="0"/>
              <a:t>. However, the model had more difficult in detecting products like water, beans and pasta. This could be due to the </a:t>
            </a:r>
            <a:r>
              <a:rPr lang="en-US" sz="1500" b="1" dirty="0"/>
              <a:t>similarity in shape and the labels across those products</a:t>
            </a:r>
            <a:r>
              <a:rPr lang="en-US" sz="1500" dirty="0"/>
              <a:t>.</a:t>
            </a:r>
          </a:p>
          <a:p>
            <a:endParaRPr lang="en-US" sz="1500" dirty="0"/>
          </a:p>
          <a:p>
            <a:endParaRPr lang="en-US" sz="1500" dirty="0"/>
          </a:p>
          <a:p>
            <a:endParaRPr lang="en-US" sz="1500" dirty="0"/>
          </a:p>
          <a:p>
            <a:endParaRPr lang="en-US" sz="1500" dirty="0"/>
          </a:p>
          <a:p>
            <a:endParaRPr lang="en-US" sz="1500" dirty="0"/>
          </a:p>
          <a:p>
            <a:pPr marL="203195" indent="0">
              <a:buNone/>
            </a:pPr>
            <a:endParaRPr lang="en-US" sz="1500" dirty="0"/>
          </a:p>
          <a:p>
            <a:pPr marL="203195" indent="0">
              <a:buNone/>
            </a:pPr>
            <a:endParaRPr lang="en-US" sz="1500" dirty="0"/>
          </a:p>
          <a:p>
            <a:endParaRPr lang="en-US" sz="1500" dirty="0"/>
          </a:p>
        </p:txBody>
      </p:sp>
      <p:pic>
        <p:nvPicPr>
          <p:cNvPr id="10" name="Picture 9">
            <a:extLst>
              <a:ext uri="{FF2B5EF4-FFF2-40B4-BE49-F238E27FC236}">
                <a16:creationId xmlns:a16="http://schemas.microsoft.com/office/drawing/2014/main" id="{9E4D72E6-79B1-AA91-E37F-C12F3EBDBE8D}"/>
              </a:ext>
            </a:extLst>
          </p:cNvPr>
          <p:cNvPicPr>
            <a:picLocks noChangeAspect="1"/>
          </p:cNvPicPr>
          <p:nvPr/>
        </p:nvPicPr>
        <p:blipFill>
          <a:blip r:embed="rId3"/>
          <a:stretch>
            <a:fillRect/>
          </a:stretch>
        </p:blipFill>
        <p:spPr>
          <a:xfrm>
            <a:off x="5763885" y="1745989"/>
            <a:ext cx="5431259" cy="2281701"/>
          </a:xfrm>
          <a:prstGeom prst="rect">
            <a:avLst/>
          </a:prstGeom>
        </p:spPr>
      </p:pic>
      <p:pic>
        <p:nvPicPr>
          <p:cNvPr id="12" name="Picture 11">
            <a:extLst>
              <a:ext uri="{FF2B5EF4-FFF2-40B4-BE49-F238E27FC236}">
                <a16:creationId xmlns:a16="http://schemas.microsoft.com/office/drawing/2014/main" id="{9BF6E3D3-53D8-FEF3-5A24-12C23BA7DE1E}"/>
              </a:ext>
            </a:extLst>
          </p:cNvPr>
          <p:cNvPicPr>
            <a:picLocks noChangeAspect="1"/>
          </p:cNvPicPr>
          <p:nvPr/>
        </p:nvPicPr>
        <p:blipFill>
          <a:blip r:embed="rId4"/>
          <a:stretch>
            <a:fillRect/>
          </a:stretch>
        </p:blipFill>
        <p:spPr>
          <a:xfrm>
            <a:off x="5728633" y="4226497"/>
            <a:ext cx="5466511" cy="2188432"/>
          </a:xfrm>
          <a:prstGeom prst="rect">
            <a:avLst/>
          </a:prstGeom>
        </p:spPr>
      </p:pic>
      <p:sp>
        <p:nvSpPr>
          <p:cNvPr id="13" name="TextBox 12">
            <a:extLst>
              <a:ext uri="{FF2B5EF4-FFF2-40B4-BE49-F238E27FC236}">
                <a16:creationId xmlns:a16="http://schemas.microsoft.com/office/drawing/2014/main" id="{693E8746-0ACD-BE9D-E908-4493FB4EBD0E}"/>
              </a:ext>
            </a:extLst>
          </p:cNvPr>
          <p:cNvSpPr txBox="1"/>
          <p:nvPr/>
        </p:nvSpPr>
        <p:spPr>
          <a:xfrm>
            <a:off x="601579" y="5918682"/>
            <a:ext cx="5207267" cy="553998"/>
          </a:xfrm>
          <a:prstGeom prst="rect">
            <a:avLst/>
          </a:prstGeom>
          <a:noFill/>
        </p:spPr>
        <p:txBody>
          <a:bodyPr wrap="square" rtlCol="0">
            <a:spAutoFit/>
          </a:bodyPr>
          <a:lstStyle/>
          <a:p>
            <a:r>
              <a:rPr lang="en-US" sz="1500" b="1" dirty="0"/>
              <a:t>*Additional pictures of product test are included in the appendix</a:t>
            </a:r>
          </a:p>
        </p:txBody>
      </p:sp>
    </p:spTree>
    <p:extLst>
      <p:ext uri="{BB962C8B-B14F-4D97-AF65-F5344CB8AC3E}">
        <p14:creationId xmlns:p14="http://schemas.microsoft.com/office/powerpoint/2010/main" val="2772881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2" name="Google Shape;1182;p52"/>
          <p:cNvSpPr txBox="1">
            <a:spLocks noGrp="1"/>
          </p:cNvSpPr>
          <p:nvPr>
            <p:ph type="title"/>
          </p:nvPr>
        </p:nvSpPr>
        <p:spPr>
          <a:xfrm>
            <a:off x="960000" y="991207"/>
            <a:ext cx="102720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500" dirty="0"/>
              <a:t>Developing a real-time checkout system involved significant technical challenges and considerations that provided valuable learnings.</a:t>
            </a:r>
            <a:br>
              <a:rPr lang="en-US" sz="2500" dirty="0"/>
            </a:br>
            <a:endParaRPr sz="2500" dirty="0"/>
          </a:p>
        </p:txBody>
      </p:sp>
      <p:sp>
        <p:nvSpPr>
          <p:cNvPr id="1187" name="Google Shape;1187;p52"/>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sz="2533"/>
              <a:pPr marL="0" lvl="0" indent="0" algn="r" rtl="0">
                <a:spcBef>
                  <a:spcPts val="0"/>
                </a:spcBef>
                <a:spcAft>
                  <a:spcPts val="0"/>
                </a:spcAft>
                <a:buNone/>
              </a:pPr>
              <a:t>12</a:t>
            </a:fld>
            <a:endParaRPr sz="2533"/>
          </a:p>
        </p:txBody>
      </p:sp>
      <p:sp>
        <p:nvSpPr>
          <p:cNvPr id="5" name="Text Placeholder 4">
            <a:extLst>
              <a:ext uri="{FF2B5EF4-FFF2-40B4-BE49-F238E27FC236}">
                <a16:creationId xmlns:a16="http://schemas.microsoft.com/office/drawing/2014/main" id="{AD287D9E-315A-A8C7-0AF2-240D51ED5D64}"/>
              </a:ext>
            </a:extLst>
          </p:cNvPr>
          <p:cNvSpPr>
            <a:spLocks noGrp="1"/>
          </p:cNvSpPr>
          <p:nvPr>
            <p:ph type="body" idx="1"/>
          </p:nvPr>
        </p:nvSpPr>
        <p:spPr>
          <a:xfrm>
            <a:off x="960000" y="1873767"/>
            <a:ext cx="10272000" cy="4729164"/>
          </a:xfrm>
        </p:spPr>
        <p:txBody>
          <a:bodyPr/>
          <a:lstStyle/>
          <a:p>
            <a:r>
              <a:rPr lang="en-US" sz="1900" b="1" dirty="0"/>
              <a:t>Model Selection and Performance:</a:t>
            </a:r>
          </a:p>
          <a:p>
            <a:pPr lvl="1"/>
            <a:r>
              <a:rPr lang="en-US" sz="1700" dirty="0"/>
              <a:t>Models like YOLOv5, SSD, and Faster R-CNN offer different benefits and limitations in terms of </a:t>
            </a:r>
            <a:r>
              <a:rPr lang="en-US" sz="1700" b="1" dirty="0"/>
              <a:t>inference speed, accuracy, and computational requirements</a:t>
            </a:r>
            <a:r>
              <a:rPr lang="en-US" sz="1700" dirty="0"/>
              <a:t>. Understanding the trade-offs between these three factors is crucial for choosing a model that fits the business needs</a:t>
            </a:r>
          </a:p>
          <a:p>
            <a:pPr lvl="1"/>
            <a:r>
              <a:rPr lang="en-US" sz="1700" dirty="0"/>
              <a:t>Object detection (even those that are claimed as ‘light’) require </a:t>
            </a:r>
            <a:r>
              <a:rPr lang="en-US" sz="1700" b="1" dirty="0"/>
              <a:t>significant computing power</a:t>
            </a:r>
            <a:r>
              <a:rPr lang="en-US" sz="1700" dirty="0"/>
              <a:t>. Using a more powerful GPU and TPU allow for techniques such as </a:t>
            </a:r>
            <a:r>
              <a:rPr lang="en-US" sz="1700" b="1" dirty="0"/>
              <a:t>model quantization, pruning, and hardware acceleration </a:t>
            </a:r>
            <a:r>
              <a:rPr lang="en-US" sz="1700" dirty="0"/>
              <a:t>which allows for stronger models that improve inference speed.</a:t>
            </a:r>
          </a:p>
          <a:p>
            <a:r>
              <a:rPr lang="en-US" sz="1900" b="1" dirty="0"/>
              <a:t>Data Handling and Processing:</a:t>
            </a:r>
          </a:p>
          <a:p>
            <a:pPr lvl="1"/>
            <a:r>
              <a:rPr lang="en-US" sz="1700" dirty="0"/>
              <a:t>High quality annotated data is crucial for training accurate object detection models. </a:t>
            </a:r>
            <a:r>
              <a:rPr lang="en-US" sz="1700" b="1" dirty="0"/>
              <a:t>Having a diverse dataset</a:t>
            </a:r>
            <a:r>
              <a:rPr lang="en-US" sz="1700" dirty="0"/>
              <a:t> which represents real-world scenarios is crucial for the success of the object detection model. </a:t>
            </a:r>
          </a:p>
          <a:p>
            <a:r>
              <a:rPr lang="en-US" sz="1900" b="1" dirty="0"/>
              <a:t>Data Augmentation:</a:t>
            </a:r>
          </a:p>
          <a:p>
            <a:pPr lvl="1"/>
            <a:r>
              <a:rPr lang="en-US" sz="1700" dirty="0"/>
              <a:t>There was great difficulty finding the right combination of augmentation techniques that improve the models’ generalizability </a:t>
            </a:r>
            <a:r>
              <a:rPr lang="en-US" sz="1700" b="1" dirty="0"/>
              <a:t>without degrading the mode performance. </a:t>
            </a:r>
          </a:p>
        </p:txBody>
      </p:sp>
    </p:spTree>
    <p:extLst>
      <p:ext uri="{BB962C8B-B14F-4D97-AF65-F5344CB8AC3E}">
        <p14:creationId xmlns:p14="http://schemas.microsoft.com/office/powerpoint/2010/main" val="2949027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2" name="Google Shape;1182;p52"/>
          <p:cNvSpPr txBox="1">
            <a:spLocks noGrp="1"/>
          </p:cNvSpPr>
          <p:nvPr>
            <p:ph type="title"/>
          </p:nvPr>
        </p:nvSpPr>
        <p:spPr>
          <a:xfrm>
            <a:off x="960000" y="1178900"/>
            <a:ext cx="102720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2700" dirty="0"/>
              <a:t>Future Work</a:t>
            </a:r>
            <a:endParaRPr sz="2700" dirty="0"/>
          </a:p>
        </p:txBody>
      </p:sp>
      <p:sp>
        <p:nvSpPr>
          <p:cNvPr id="1187" name="Google Shape;1187;p52"/>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sz="2533"/>
              <a:pPr marL="0" lvl="0" indent="0" algn="r" rtl="0">
                <a:spcBef>
                  <a:spcPts val="0"/>
                </a:spcBef>
                <a:spcAft>
                  <a:spcPts val="0"/>
                </a:spcAft>
                <a:buNone/>
              </a:pPr>
              <a:t>13</a:t>
            </a:fld>
            <a:endParaRPr sz="2533"/>
          </a:p>
        </p:txBody>
      </p:sp>
      <p:sp>
        <p:nvSpPr>
          <p:cNvPr id="5" name="Text Placeholder 4">
            <a:extLst>
              <a:ext uri="{FF2B5EF4-FFF2-40B4-BE49-F238E27FC236}">
                <a16:creationId xmlns:a16="http://schemas.microsoft.com/office/drawing/2014/main" id="{AD287D9E-315A-A8C7-0AF2-240D51ED5D64}"/>
              </a:ext>
            </a:extLst>
          </p:cNvPr>
          <p:cNvSpPr>
            <a:spLocks noGrp="1"/>
          </p:cNvSpPr>
          <p:nvPr>
            <p:ph type="body" idx="1"/>
          </p:nvPr>
        </p:nvSpPr>
        <p:spPr>
          <a:xfrm>
            <a:off x="960000" y="1873767"/>
            <a:ext cx="10272000" cy="4262338"/>
          </a:xfrm>
        </p:spPr>
        <p:txBody>
          <a:bodyPr/>
          <a:lstStyle/>
          <a:p>
            <a:r>
              <a:rPr lang="en-US" sz="1700" b="1" dirty="0"/>
              <a:t>Advanced model architectures: </a:t>
            </a:r>
            <a:r>
              <a:rPr lang="en-US" sz="1700" dirty="0"/>
              <a:t>Throughout this project, one of the biggest challenges was model selection. Given the time constraints and the computational resources, </a:t>
            </a:r>
            <a:r>
              <a:rPr lang="en-US" sz="1700" b="1" dirty="0"/>
              <a:t>larger and more robust models were not able to be tested</a:t>
            </a:r>
            <a:r>
              <a:rPr lang="en-US" sz="1700" dirty="0"/>
              <a:t>. In addition, models like YOLO and SSD are </a:t>
            </a:r>
            <a:r>
              <a:rPr lang="en-US" sz="1700" b="1" dirty="0"/>
              <a:t>highly customizable and often include different variations of the same mode</a:t>
            </a:r>
            <a:r>
              <a:rPr lang="en-US" sz="1700" dirty="0"/>
              <a:t>l used for different purposes. Therefore, in the future, more model architectures such as </a:t>
            </a:r>
            <a:r>
              <a:rPr lang="en-US" sz="1700" b="1" dirty="0" err="1"/>
              <a:t>EfficientDet</a:t>
            </a:r>
            <a:r>
              <a:rPr lang="en-US" sz="1700" b="1" dirty="0"/>
              <a:t>, YOLOv8</a:t>
            </a:r>
            <a:r>
              <a:rPr lang="en-US" sz="1700" dirty="0"/>
              <a:t>, will be explored and implemented.</a:t>
            </a:r>
          </a:p>
          <a:p>
            <a:r>
              <a:rPr lang="en-US" sz="1700" b="1" dirty="0"/>
              <a:t>Experimenting with additional prediction methods: </a:t>
            </a:r>
            <a:r>
              <a:rPr lang="en-US" sz="1700" dirty="0"/>
              <a:t>Some related works have noted the use of ensemble techniques for their system. Exploring different techniques such as </a:t>
            </a:r>
            <a:r>
              <a:rPr lang="en-US" sz="1700" b="1" dirty="0"/>
              <a:t>ensemble methods</a:t>
            </a:r>
            <a:r>
              <a:rPr lang="en-US" sz="1700" dirty="0"/>
              <a:t> and combining the strengths of multiple models could be helpful for improving accuracy and robustness. </a:t>
            </a:r>
            <a:endParaRPr lang="en-US" sz="1700" b="1" dirty="0"/>
          </a:p>
          <a:p>
            <a:r>
              <a:rPr lang="en-US" sz="1700" b="1" dirty="0"/>
              <a:t>Detecting specific items: </a:t>
            </a:r>
            <a:r>
              <a:rPr lang="en-US" sz="1700" dirty="0"/>
              <a:t>The scope of the project was limited to classifying general grocery store item topics like beans, candy, chocolate. However, in order for this model to be more applicable, the model needs to be able to detect the specific brand of the grocery store items. This poses additional significant challenges. To tackle this, </a:t>
            </a:r>
            <a:r>
              <a:rPr lang="en-US" sz="1700" b="1" dirty="0"/>
              <a:t>additional methodologies will be researched  and explore novel detection techniques.</a:t>
            </a:r>
            <a:r>
              <a:rPr lang="en-US" sz="1700" dirty="0"/>
              <a:t> </a:t>
            </a:r>
          </a:p>
          <a:p>
            <a:r>
              <a:rPr lang="en-US" sz="1700" b="1" dirty="0"/>
              <a:t>Extending Applications: </a:t>
            </a:r>
            <a:r>
              <a:rPr lang="en-US" sz="1700" dirty="0"/>
              <a:t>The project could be adapted to be used in </a:t>
            </a:r>
            <a:r>
              <a:rPr lang="en-US" sz="1700" b="1" dirty="0"/>
              <a:t>different retail environments </a:t>
            </a:r>
            <a:r>
              <a:rPr lang="en-US" sz="1700" dirty="0"/>
              <a:t>such as </a:t>
            </a:r>
            <a:r>
              <a:rPr lang="en-US" sz="1700" b="1" dirty="0"/>
              <a:t>clothing stores, electronics shops, and more</a:t>
            </a:r>
            <a:r>
              <a:rPr lang="en-US" sz="1700" dirty="0"/>
              <a:t>. </a:t>
            </a:r>
            <a:endParaRPr lang="en-US" sz="1700" b="1" dirty="0"/>
          </a:p>
        </p:txBody>
      </p:sp>
    </p:spTree>
    <p:extLst>
      <p:ext uri="{BB962C8B-B14F-4D97-AF65-F5344CB8AC3E}">
        <p14:creationId xmlns:p14="http://schemas.microsoft.com/office/powerpoint/2010/main" val="180247476"/>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2" name="Google Shape;1182;p52"/>
          <p:cNvSpPr txBox="1">
            <a:spLocks noGrp="1"/>
          </p:cNvSpPr>
          <p:nvPr>
            <p:ph type="title"/>
          </p:nvPr>
        </p:nvSpPr>
        <p:spPr>
          <a:xfrm>
            <a:off x="960000" y="1178900"/>
            <a:ext cx="102720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2700" dirty="0"/>
              <a:t>Appendix A: Variations of Detection Items</a:t>
            </a:r>
            <a:endParaRPr sz="2700" dirty="0"/>
          </a:p>
        </p:txBody>
      </p:sp>
      <p:sp>
        <p:nvSpPr>
          <p:cNvPr id="1187" name="Google Shape;1187;p52"/>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sz="2533"/>
              <a:pPr marL="0" lvl="0" indent="0" algn="r" rtl="0">
                <a:spcBef>
                  <a:spcPts val="0"/>
                </a:spcBef>
                <a:spcAft>
                  <a:spcPts val="0"/>
                </a:spcAft>
                <a:buNone/>
              </a:pPr>
              <a:t>14</a:t>
            </a:fld>
            <a:endParaRPr sz="2533"/>
          </a:p>
        </p:txBody>
      </p:sp>
      <p:sp>
        <p:nvSpPr>
          <p:cNvPr id="5" name="Text Placeholder 4">
            <a:extLst>
              <a:ext uri="{FF2B5EF4-FFF2-40B4-BE49-F238E27FC236}">
                <a16:creationId xmlns:a16="http://schemas.microsoft.com/office/drawing/2014/main" id="{AD287D9E-315A-A8C7-0AF2-240D51ED5D64}"/>
              </a:ext>
            </a:extLst>
          </p:cNvPr>
          <p:cNvSpPr>
            <a:spLocks noGrp="1"/>
          </p:cNvSpPr>
          <p:nvPr>
            <p:ph type="body" idx="1"/>
          </p:nvPr>
        </p:nvSpPr>
        <p:spPr>
          <a:xfrm>
            <a:off x="724180" y="4981716"/>
            <a:ext cx="4492712" cy="923383"/>
          </a:xfrm>
        </p:spPr>
        <p:txBody>
          <a:bodyPr/>
          <a:lstStyle/>
          <a:p>
            <a:pPr marL="203195" indent="0">
              <a:buNone/>
            </a:pPr>
            <a:r>
              <a:rPr lang="en-US" sz="1100" b="1" dirty="0"/>
              <a:t>Figure A: </a:t>
            </a:r>
            <a:r>
              <a:rPr lang="en-US" sz="1100" dirty="0"/>
              <a:t>Illustrates the common misclassifications . The top portion of the soda bottle is similar to water bottles trained on the dataset. Therefore the model is more confident about it as predicting as ‘water’ rather than ‘soda’</a:t>
            </a:r>
          </a:p>
        </p:txBody>
      </p:sp>
      <p:pic>
        <p:nvPicPr>
          <p:cNvPr id="6" name="Picture 5">
            <a:extLst>
              <a:ext uri="{FF2B5EF4-FFF2-40B4-BE49-F238E27FC236}">
                <a16:creationId xmlns:a16="http://schemas.microsoft.com/office/drawing/2014/main" id="{39488FA9-7CBE-E310-7178-FF428A050983}"/>
              </a:ext>
            </a:extLst>
          </p:cNvPr>
          <p:cNvPicPr>
            <a:picLocks noChangeAspect="1"/>
          </p:cNvPicPr>
          <p:nvPr/>
        </p:nvPicPr>
        <p:blipFill>
          <a:blip r:embed="rId3"/>
          <a:stretch>
            <a:fillRect/>
          </a:stretch>
        </p:blipFill>
        <p:spPr>
          <a:xfrm>
            <a:off x="1011713" y="1794992"/>
            <a:ext cx="4242620" cy="3186724"/>
          </a:xfrm>
          <a:prstGeom prst="rect">
            <a:avLst/>
          </a:prstGeom>
        </p:spPr>
      </p:pic>
      <p:pic>
        <p:nvPicPr>
          <p:cNvPr id="8" name="Picture 7">
            <a:extLst>
              <a:ext uri="{FF2B5EF4-FFF2-40B4-BE49-F238E27FC236}">
                <a16:creationId xmlns:a16="http://schemas.microsoft.com/office/drawing/2014/main" id="{CFBDCE7C-6D54-0334-2DBC-00A79BF746B2}"/>
              </a:ext>
            </a:extLst>
          </p:cNvPr>
          <p:cNvPicPr>
            <a:picLocks noChangeAspect="1"/>
          </p:cNvPicPr>
          <p:nvPr/>
        </p:nvPicPr>
        <p:blipFill>
          <a:blip r:embed="rId4"/>
          <a:stretch>
            <a:fillRect/>
          </a:stretch>
        </p:blipFill>
        <p:spPr>
          <a:xfrm>
            <a:off x="6552518" y="1794992"/>
            <a:ext cx="4580041" cy="3187497"/>
          </a:xfrm>
          <a:prstGeom prst="rect">
            <a:avLst/>
          </a:prstGeom>
        </p:spPr>
      </p:pic>
      <p:sp>
        <p:nvSpPr>
          <p:cNvPr id="9" name="Text Placeholder 4">
            <a:extLst>
              <a:ext uri="{FF2B5EF4-FFF2-40B4-BE49-F238E27FC236}">
                <a16:creationId xmlns:a16="http://schemas.microsoft.com/office/drawing/2014/main" id="{D03C3D44-1B68-3159-02C4-E2EA0319F1F1}"/>
              </a:ext>
            </a:extLst>
          </p:cNvPr>
          <p:cNvSpPr txBox="1">
            <a:spLocks/>
          </p:cNvSpPr>
          <p:nvPr/>
        </p:nvSpPr>
        <p:spPr>
          <a:xfrm>
            <a:off x="6261915" y="4981715"/>
            <a:ext cx="4870644" cy="9233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06390" algn="l" rtl="0">
              <a:lnSpc>
                <a:spcPct val="100000"/>
              </a:lnSpc>
              <a:spcBef>
                <a:spcPts val="400"/>
              </a:spcBef>
              <a:spcAft>
                <a:spcPts val="0"/>
              </a:spcAft>
              <a:buClr>
                <a:schemeClr val="lt2"/>
              </a:buClr>
              <a:buSzPts val="1200"/>
              <a:buFont typeface="Nunito Light"/>
              <a:buChar char="●"/>
              <a:defRPr sz="1200" b="0" i="0" u="none" strike="noStrike" cap="none">
                <a:solidFill>
                  <a:schemeClr val="dk1"/>
                </a:solidFill>
                <a:latin typeface="Anybody"/>
                <a:ea typeface="Anybody"/>
                <a:cs typeface="Anybody"/>
                <a:sym typeface="Anybody"/>
              </a:defRPr>
            </a:lvl1pPr>
            <a:lvl2pPr marL="1219170" marR="0" lvl="1" indent="-406390" algn="l" rtl="0">
              <a:lnSpc>
                <a:spcPct val="100000"/>
              </a:lnSpc>
              <a:spcBef>
                <a:spcPts val="1333"/>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2pPr>
            <a:lvl3pPr marL="1828754" marR="0" lvl="2" indent="-40639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3pPr>
            <a:lvl4pPr marL="2438339" marR="0" lvl="3" indent="-40639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4pPr>
            <a:lvl5pPr marL="3047924" marR="0" lvl="4" indent="-40639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5pPr>
            <a:lvl6pPr marL="3657509" marR="0" lvl="5" indent="-40639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6pPr>
            <a:lvl7pPr marL="4267093" marR="0" lvl="6" indent="-40639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7pPr>
            <a:lvl8pPr marL="4876678" marR="0" lvl="7" indent="-40639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8pPr>
            <a:lvl9pPr marL="5486263" marR="0" lvl="8" indent="-40639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203195" indent="0">
              <a:buFont typeface="Nunito Light"/>
              <a:buNone/>
            </a:pPr>
            <a:r>
              <a:rPr lang="en-US" sz="1100" b="1" kern="0" dirty="0"/>
              <a:t>Figure B: </a:t>
            </a:r>
            <a:r>
              <a:rPr lang="en-US" sz="1100" kern="0" dirty="0"/>
              <a:t>Shows an example of how the model performances when the items is not directly facing the camera. The model is not able to detect the item. </a:t>
            </a:r>
          </a:p>
        </p:txBody>
      </p:sp>
    </p:spTree>
    <p:extLst>
      <p:ext uri="{BB962C8B-B14F-4D97-AF65-F5344CB8AC3E}">
        <p14:creationId xmlns:p14="http://schemas.microsoft.com/office/powerpoint/2010/main" val="3602454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8" name="Google Shape;1078;p48"/>
          <p:cNvSpPr txBox="1">
            <a:spLocks noGrp="1"/>
          </p:cNvSpPr>
          <p:nvPr>
            <p:ph type="title"/>
          </p:nvPr>
        </p:nvSpPr>
        <p:spPr>
          <a:xfrm>
            <a:off x="960000" y="1016167"/>
            <a:ext cx="102720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700" dirty="0"/>
              <a:t>Object Detection Increase Efficiency within Grocery Stores</a:t>
            </a:r>
            <a:endParaRPr sz="2700" dirty="0"/>
          </a:p>
        </p:txBody>
      </p:sp>
      <p:sp>
        <p:nvSpPr>
          <p:cNvPr id="1083" name="Google Shape;1083;p48"/>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sz="2533"/>
              <a:pPr marL="0" lvl="0" indent="0" algn="r" rtl="0">
                <a:spcBef>
                  <a:spcPts val="0"/>
                </a:spcBef>
                <a:spcAft>
                  <a:spcPts val="0"/>
                </a:spcAft>
                <a:buNone/>
              </a:pPr>
              <a:t>2</a:t>
            </a:fld>
            <a:endParaRPr sz="2533"/>
          </a:p>
        </p:txBody>
      </p:sp>
      <p:sp>
        <p:nvSpPr>
          <p:cNvPr id="1077" name="Google Shape;1077;p48"/>
          <p:cNvSpPr/>
          <p:nvPr/>
        </p:nvSpPr>
        <p:spPr>
          <a:xfrm>
            <a:off x="7098115" y="2529767"/>
            <a:ext cx="4120000" cy="2410000"/>
          </a:xfrm>
          <a:prstGeom prst="roundRect">
            <a:avLst>
              <a:gd name="adj" fmla="val 16667"/>
            </a:avLst>
          </a:pr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Anybody"/>
              <a:ea typeface="Anybody"/>
              <a:cs typeface="Anybody"/>
              <a:sym typeface="Anybody"/>
            </a:endParaRPr>
          </a:p>
        </p:txBody>
      </p:sp>
      <p:grpSp>
        <p:nvGrpSpPr>
          <p:cNvPr id="7" name="Group 6">
            <a:extLst>
              <a:ext uri="{FF2B5EF4-FFF2-40B4-BE49-F238E27FC236}">
                <a16:creationId xmlns:a16="http://schemas.microsoft.com/office/drawing/2014/main" id="{28C4E6CB-A198-3E8C-D09D-DF32D1F83F70}"/>
              </a:ext>
            </a:extLst>
          </p:cNvPr>
          <p:cNvGrpSpPr/>
          <p:nvPr/>
        </p:nvGrpSpPr>
        <p:grpSpPr>
          <a:xfrm>
            <a:off x="7269529" y="2054166"/>
            <a:ext cx="3777172" cy="2885601"/>
            <a:chOff x="7269529" y="2054166"/>
            <a:chExt cx="3777172" cy="2885601"/>
          </a:xfrm>
        </p:grpSpPr>
        <p:sp>
          <p:nvSpPr>
            <p:cNvPr id="1080" name="Google Shape;1080;p48"/>
            <p:cNvSpPr txBox="1"/>
            <p:nvPr/>
          </p:nvSpPr>
          <p:spPr>
            <a:xfrm>
              <a:off x="7269529" y="2620950"/>
              <a:ext cx="3777172" cy="231881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400"/>
                </a:spcBef>
                <a:spcAft>
                  <a:spcPts val="0"/>
                </a:spcAft>
                <a:buNone/>
              </a:pPr>
              <a:r>
                <a:rPr lang="en-US" sz="1700" dirty="0">
                  <a:solidFill>
                    <a:schemeClr val="dk1"/>
                  </a:solidFill>
                  <a:latin typeface="+mn-lt"/>
                  <a:ea typeface="Anybody"/>
                  <a:cs typeface="Anybody"/>
                  <a:sym typeface="Anybody"/>
                </a:rPr>
                <a:t>Implementing a real-time automatic checkout system aims to address these issues by </a:t>
              </a:r>
              <a:r>
                <a:rPr lang="en-US" sz="1700" b="1" dirty="0">
                  <a:solidFill>
                    <a:schemeClr val="dk1"/>
                  </a:solidFill>
                  <a:latin typeface="+mn-lt"/>
                  <a:ea typeface="Anybody"/>
                  <a:cs typeface="Anybody"/>
                  <a:sym typeface="Anybody"/>
                </a:rPr>
                <a:t>reducing wait times, enhancing customer satisfaction, and optimizing store operations </a:t>
              </a:r>
              <a:r>
                <a:rPr lang="en-US" sz="1700" dirty="0">
                  <a:solidFill>
                    <a:schemeClr val="dk1"/>
                  </a:solidFill>
                  <a:latin typeface="+mn-lt"/>
                  <a:ea typeface="Anybody"/>
                  <a:cs typeface="Anybody"/>
                  <a:sym typeface="Anybody"/>
                </a:rPr>
                <a:t>through the </a:t>
              </a:r>
              <a:r>
                <a:rPr lang="en-US" sz="1700" b="1" dirty="0">
                  <a:solidFill>
                    <a:schemeClr val="dk1"/>
                  </a:solidFill>
                  <a:latin typeface="+mn-lt"/>
                  <a:ea typeface="Anybody"/>
                  <a:cs typeface="Anybody"/>
                  <a:sym typeface="Anybody"/>
                </a:rPr>
                <a:t>use of state of the art object detection models such as Yolov5.</a:t>
              </a:r>
              <a:endParaRPr sz="1700" b="1" dirty="0">
                <a:solidFill>
                  <a:schemeClr val="dk1"/>
                </a:solidFill>
                <a:latin typeface="+mn-lt"/>
                <a:ea typeface="Anybody"/>
                <a:cs typeface="Anybody"/>
                <a:sym typeface="Anybody"/>
              </a:endParaRPr>
            </a:p>
            <a:p>
              <a:pPr marL="0" lvl="0" indent="0" algn="l" rtl="0">
                <a:spcBef>
                  <a:spcPts val="1333"/>
                </a:spcBef>
                <a:spcAft>
                  <a:spcPts val="0"/>
                </a:spcAft>
                <a:buNone/>
              </a:pPr>
              <a:endParaRPr sz="1600" dirty="0">
                <a:solidFill>
                  <a:schemeClr val="dk1"/>
                </a:solidFill>
                <a:latin typeface="Anybody"/>
                <a:ea typeface="Anybody"/>
                <a:cs typeface="Anybody"/>
                <a:sym typeface="Anybody"/>
              </a:endParaRPr>
            </a:p>
          </p:txBody>
        </p:sp>
        <p:sp>
          <p:nvSpPr>
            <p:cNvPr id="2" name="TextBox 1">
              <a:extLst>
                <a:ext uri="{FF2B5EF4-FFF2-40B4-BE49-F238E27FC236}">
                  <a16:creationId xmlns:a16="http://schemas.microsoft.com/office/drawing/2014/main" id="{C062FA84-DB53-3802-CF95-2736D3876D1C}"/>
                </a:ext>
              </a:extLst>
            </p:cNvPr>
            <p:cNvSpPr txBox="1"/>
            <p:nvPr/>
          </p:nvSpPr>
          <p:spPr>
            <a:xfrm>
              <a:off x="7896801" y="2054166"/>
              <a:ext cx="2522628" cy="477054"/>
            </a:xfrm>
            <a:prstGeom prst="rect">
              <a:avLst/>
            </a:prstGeom>
            <a:noFill/>
          </p:spPr>
          <p:txBody>
            <a:bodyPr wrap="square" rtlCol="0">
              <a:spAutoFit/>
            </a:bodyPr>
            <a:lstStyle/>
            <a:p>
              <a:r>
                <a:rPr lang="en-US" sz="2500" b="1" u="sng" dirty="0"/>
                <a:t>Model Benefits</a:t>
              </a:r>
            </a:p>
          </p:txBody>
        </p:sp>
      </p:grpSp>
      <p:grpSp>
        <p:nvGrpSpPr>
          <p:cNvPr id="5" name="Group 4">
            <a:extLst>
              <a:ext uri="{FF2B5EF4-FFF2-40B4-BE49-F238E27FC236}">
                <a16:creationId xmlns:a16="http://schemas.microsoft.com/office/drawing/2014/main" id="{A1FC069A-C818-A84F-8F33-99E94B7747A2}"/>
              </a:ext>
            </a:extLst>
          </p:cNvPr>
          <p:cNvGrpSpPr/>
          <p:nvPr/>
        </p:nvGrpSpPr>
        <p:grpSpPr>
          <a:xfrm>
            <a:off x="973884" y="2054166"/>
            <a:ext cx="4120000" cy="2885601"/>
            <a:chOff x="1248033" y="2054166"/>
            <a:chExt cx="4120000" cy="2885601"/>
          </a:xfrm>
        </p:grpSpPr>
        <p:sp>
          <p:nvSpPr>
            <p:cNvPr id="1081" name="Google Shape;1081;p48"/>
            <p:cNvSpPr/>
            <p:nvPr/>
          </p:nvSpPr>
          <p:spPr>
            <a:xfrm>
              <a:off x="1248033" y="2529767"/>
              <a:ext cx="4120000" cy="2410000"/>
            </a:xfrm>
            <a:prstGeom prst="roundRect">
              <a:avLst>
                <a:gd name="adj" fmla="val 16667"/>
              </a:avLst>
            </a:pr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Anybody"/>
                <a:ea typeface="Anybody"/>
                <a:cs typeface="Anybody"/>
                <a:sym typeface="Anybody"/>
              </a:endParaRPr>
            </a:p>
          </p:txBody>
        </p:sp>
        <p:sp>
          <p:nvSpPr>
            <p:cNvPr id="1082" name="Google Shape;1082;p48"/>
            <p:cNvSpPr txBox="1"/>
            <p:nvPr/>
          </p:nvSpPr>
          <p:spPr>
            <a:xfrm>
              <a:off x="1341841" y="2897028"/>
              <a:ext cx="4026192" cy="167547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400"/>
                </a:spcBef>
                <a:spcAft>
                  <a:spcPts val="1333"/>
                </a:spcAft>
                <a:buNone/>
              </a:pPr>
              <a:r>
                <a:rPr lang="en" sz="1700" dirty="0">
                  <a:solidFill>
                    <a:schemeClr val="dk1"/>
                  </a:solidFill>
                  <a:latin typeface="+mn-lt"/>
                  <a:ea typeface="Anybody"/>
                  <a:cs typeface="Anybody"/>
                  <a:sym typeface="Anybody"/>
                </a:rPr>
                <a:t>Traditional checkout process in grocery stores is often </a:t>
              </a:r>
              <a:r>
                <a:rPr lang="en" sz="1700" b="1" dirty="0">
                  <a:solidFill>
                    <a:schemeClr val="dk1"/>
                  </a:solidFill>
                  <a:latin typeface="+mn-lt"/>
                  <a:ea typeface="Anybody"/>
                  <a:cs typeface="Anybody"/>
                  <a:sym typeface="Anybody"/>
                </a:rPr>
                <a:t>time-consuming and labor-intensive</a:t>
              </a:r>
              <a:r>
                <a:rPr lang="en" sz="1700" dirty="0">
                  <a:solidFill>
                    <a:schemeClr val="dk1"/>
                  </a:solidFill>
                  <a:latin typeface="+mn-lt"/>
                  <a:ea typeface="Anybody"/>
                  <a:cs typeface="Anybody"/>
                  <a:sym typeface="Anybody"/>
                </a:rPr>
                <a:t> leading to </a:t>
              </a:r>
              <a:r>
                <a:rPr lang="en" sz="1700" b="1" dirty="0">
                  <a:solidFill>
                    <a:schemeClr val="dk1"/>
                  </a:solidFill>
                  <a:latin typeface="+mn-lt"/>
                  <a:ea typeface="Anybody"/>
                  <a:cs typeface="Anybody"/>
                  <a:sym typeface="Anybody"/>
                </a:rPr>
                <a:t>longer queues, customer dissatisfaction, and increased operational costs. </a:t>
              </a:r>
              <a:endParaRPr sz="1700" b="1" dirty="0">
                <a:solidFill>
                  <a:schemeClr val="dk1"/>
                </a:solidFill>
                <a:latin typeface="+mn-lt"/>
                <a:ea typeface="Anybody"/>
                <a:cs typeface="Anybody"/>
                <a:sym typeface="Anybody"/>
              </a:endParaRPr>
            </a:p>
          </p:txBody>
        </p:sp>
        <p:sp>
          <p:nvSpPr>
            <p:cNvPr id="3" name="TextBox 2">
              <a:extLst>
                <a:ext uri="{FF2B5EF4-FFF2-40B4-BE49-F238E27FC236}">
                  <a16:creationId xmlns:a16="http://schemas.microsoft.com/office/drawing/2014/main" id="{F611F6B3-C9BA-14A8-BDCB-C90EB2CB0649}"/>
                </a:ext>
              </a:extLst>
            </p:cNvPr>
            <p:cNvSpPr txBox="1"/>
            <p:nvPr/>
          </p:nvSpPr>
          <p:spPr>
            <a:xfrm>
              <a:off x="1973248" y="2054166"/>
              <a:ext cx="2763378" cy="477054"/>
            </a:xfrm>
            <a:prstGeom prst="rect">
              <a:avLst/>
            </a:prstGeom>
            <a:noFill/>
          </p:spPr>
          <p:txBody>
            <a:bodyPr wrap="square" rtlCol="0">
              <a:spAutoFit/>
            </a:bodyPr>
            <a:lstStyle/>
            <a:p>
              <a:r>
                <a:rPr lang="en-US" sz="2500" b="1" u="sng" dirty="0"/>
                <a:t>Current Problem</a:t>
              </a:r>
            </a:p>
          </p:txBody>
        </p:sp>
      </p:grpSp>
      <p:sp>
        <p:nvSpPr>
          <p:cNvPr id="6" name="Isosceles Triangle 5">
            <a:extLst>
              <a:ext uri="{FF2B5EF4-FFF2-40B4-BE49-F238E27FC236}">
                <a16:creationId xmlns:a16="http://schemas.microsoft.com/office/drawing/2014/main" id="{88EB6987-63A7-0CD1-E28B-A511FB395283}"/>
              </a:ext>
            </a:extLst>
          </p:cNvPr>
          <p:cNvSpPr/>
          <p:nvPr/>
        </p:nvSpPr>
        <p:spPr>
          <a:xfrm rot="5400000">
            <a:off x="5363079" y="3493639"/>
            <a:ext cx="1465841" cy="482253"/>
          </a:xfrm>
          <a:prstGeom prst="triangle">
            <a:avLst>
              <a:gd name="adj" fmla="val 47443"/>
            </a:avLst>
          </a:prstGeom>
          <a:solidFill>
            <a:schemeClr val="accent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726542"/>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8" name="Google Shape;1078;p48"/>
          <p:cNvSpPr txBox="1">
            <a:spLocks noGrp="1"/>
          </p:cNvSpPr>
          <p:nvPr>
            <p:ph type="title"/>
          </p:nvPr>
        </p:nvSpPr>
        <p:spPr>
          <a:xfrm>
            <a:off x="960000" y="1016167"/>
            <a:ext cx="102720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2700" dirty="0"/>
              <a:t>The Freiburg Grocery is Suitable to Create the Checkout System</a:t>
            </a:r>
            <a:endParaRPr sz="2700" dirty="0"/>
          </a:p>
        </p:txBody>
      </p:sp>
      <p:sp>
        <p:nvSpPr>
          <p:cNvPr id="1083" name="Google Shape;1083;p48"/>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sz="2533"/>
              <a:pPr marL="0" lvl="0" indent="0" algn="r" rtl="0">
                <a:spcBef>
                  <a:spcPts val="0"/>
                </a:spcBef>
                <a:spcAft>
                  <a:spcPts val="0"/>
                </a:spcAft>
                <a:buNone/>
              </a:pPr>
              <a:t>3</a:t>
            </a:fld>
            <a:endParaRPr sz="2533"/>
          </a:p>
        </p:txBody>
      </p:sp>
      <p:sp>
        <p:nvSpPr>
          <p:cNvPr id="4" name="TextBox 3">
            <a:extLst>
              <a:ext uri="{FF2B5EF4-FFF2-40B4-BE49-F238E27FC236}">
                <a16:creationId xmlns:a16="http://schemas.microsoft.com/office/drawing/2014/main" id="{0997F942-A1E2-E887-93E2-B391BD875E18}"/>
              </a:ext>
            </a:extLst>
          </p:cNvPr>
          <p:cNvSpPr txBox="1"/>
          <p:nvPr/>
        </p:nvSpPr>
        <p:spPr>
          <a:xfrm>
            <a:off x="500610" y="6056136"/>
            <a:ext cx="6357390" cy="553998"/>
          </a:xfrm>
          <a:prstGeom prst="rect">
            <a:avLst/>
          </a:prstGeom>
          <a:noFill/>
        </p:spPr>
        <p:txBody>
          <a:bodyPr wrap="square" rtlCol="0">
            <a:spAutoFit/>
          </a:bodyPr>
          <a:lstStyle/>
          <a:p>
            <a:r>
              <a:rPr lang="en-US" baseline="30000" dirty="0">
                <a:latin typeface="+mj-lt"/>
              </a:rPr>
              <a:t>1 </a:t>
            </a:r>
            <a:r>
              <a:rPr kumimoji="0" lang="en-US" altLang="en-US" sz="1000" b="0" i="0" u="none" strike="noStrike" cap="none" normalizeH="0" baseline="0" dirty="0" err="1">
                <a:ln>
                  <a:noFill/>
                </a:ln>
                <a:solidFill>
                  <a:schemeClr val="tx1"/>
                </a:solidFill>
                <a:effectLst/>
                <a:latin typeface="+mj-lt"/>
              </a:rPr>
              <a:t>Jund</a:t>
            </a:r>
            <a:r>
              <a:rPr kumimoji="0" lang="en-US" altLang="en-US" sz="1000" b="0" i="0" u="none" strike="noStrike" cap="none" normalizeH="0" baseline="0" dirty="0">
                <a:ln>
                  <a:noFill/>
                </a:ln>
                <a:solidFill>
                  <a:schemeClr val="tx1"/>
                </a:solidFill>
                <a:effectLst/>
                <a:latin typeface="+mj-lt"/>
              </a:rPr>
              <a:t>, P., Abdo, N., </a:t>
            </a:r>
            <a:r>
              <a:rPr kumimoji="0" lang="en-US" altLang="en-US" sz="1000" b="0" i="0" u="none" strike="noStrike" cap="none" normalizeH="0" baseline="0" dirty="0" err="1">
                <a:ln>
                  <a:noFill/>
                </a:ln>
                <a:solidFill>
                  <a:schemeClr val="tx1"/>
                </a:solidFill>
                <a:effectLst/>
                <a:latin typeface="+mj-lt"/>
              </a:rPr>
              <a:t>Eitel</a:t>
            </a:r>
            <a:r>
              <a:rPr kumimoji="0" lang="en-US" altLang="en-US" sz="1000" b="0" i="0" u="none" strike="noStrike" cap="none" normalizeH="0" baseline="0" dirty="0">
                <a:ln>
                  <a:noFill/>
                </a:ln>
                <a:solidFill>
                  <a:schemeClr val="tx1"/>
                </a:solidFill>
                <a:effectLst/>
                <a:latin typeface="+mj-lt"/>
              </a:rPr>
              <a:t>, A., &amp; </a:t>
            </a:r>
            <a:r>
              <a:rPr kumimoji="0" lang="en-US" altLang="en-US" sz="1000" b="0" i="0" u="none" strike="noStrike" cap="none" normalizeH="0" baseline="0" dirty="0" err="1">
                <a:ln>
                  <a:noFill/>
                </a:ln>
                <a:solidFill>
                  <a:schemeClr val="tx1"/>
                </a:solidFill>
                <a:effectLst/>
                <a:latin typeface="+mj-lt"/>
              </a:rPr>
              <a:t>Burgard</a:t>
            </a:r>
            <a:r>
              <a:rPr kumimoji="0" lang="en-US" altLang="en-US" sz="1000" b="0" i="0" u="none" strike="noStrike" cap="none" normalizeH="0" baseline="0" dirty="0">
                <a:ln>
                  <a:noFill/>
                </a:ln>
                <a:solidFill>
                  <a:schemeClr val="tx1"/>
                </a:solidFill>
                <a:effectLst/>
                <a:latin typeface="+mj-lt"/>
              </a:rPr>
              <a:t>, W. (2016). The Freiburg Groceries Dataset. </a:t>
            </a:r>
            <a:r>
              <a:rPr kumimoji="0" lang="en-US" altLang="en-US" sz="1000" b="0" i="1" u="none" strike="noStrike" cap="none" normalizeH="0" baseline="0" dirty="0" err="1">
                <a:ln>
                  <a:noFill/>
                </a:ln>
                <a:solidFill>
                  <a:schemeClr val="tx1"/>
                </a:solidFill>
                <a:effectLst/>
                <a:latin typeface="+mj-lt"/>
              </a:rPr>
              <a:t>ArXiv</a:t>
            </a:r>
            <a:r>
              <a:rPr kumimoji="0" lang="en-US" altLang="en-US" sz="1000" b="0" i="0" u="none" strike="noStrike" cap="none" normalizeH="0" baseline="0" dirty="0">
                <a:ln>
                  <a:noFill/>
                </a:ln>
                <a:solidFill>
                  <a:schemeClr val="tx1"/>
                </a:solidFill>
                <a:effectLst/>
                <a:latin typeface="+mj-lt"/>
              </a:rPr>
              <a:t>. /abs/1611.05799</a:t>
            </a:r>
          </a:p>
          <a:p>
            <a:endParaRPr lang="en-US" dirty="0">
              <a:latin typeface="+mj-lt"/>
            </a:endParaRPr>
          </a:p>
        </p:txBody>
      </p:sp>
      <p:sp>
        <p:nvSpPr>
          <p:cNvPr id="2" name="TextBox 1">
            <a:extLst>
              <a:ext uri="{FF2B5EF4-FFF2-40B4-BE49-F238E27FC236}">
                <a16:creationId xmlns:a16="http://schemas.microsoft.com/office/drawing/2014/main" id="{EA550984-7D55-B888-013E-4ED7DF56BF47}"/>
              </a:ext>
            </a:extLst>
          </p:cNvPr>
          <p:cNvSpPr txBox="1"/>
          <p:nvPr/>
        </p:nvSpPr>
        <p:spPr>
          <a:xfrm>
            <a:off x="748704" y="1590299"/>
            <a:ext cx="6045501" cy="4539704"/>
          </a:xfrm>
          <a:prstGeom prst="rect">
            <a:avLst/>
          </a:prstGeom>
          <a:noFill/>
        </p:spPr>
        <p:txBody>
          <a:bodyPr wrap="square" rtlCol="0">
            <a:spAutoFit/>
          </a:bodyPr>
          <a:lstStyle/>
          <a:p>
            <a:pPr marL="285750" indent="-285750">
              <a:buFont typeface="Arial" panose="020B0604020202020204" pitchFamily="34" charset="0"/>
              <a:buChar char="•"/>
            </a:pPr>
            <a:r>
              <a:rPr lang="en-US" sz="1700" dirty="0"/>
              <a:t>The Freiburg Grocery Store Dataset</a:t>
            </a:r>
            <a:r>
              <a:rPr lang="en-US" sz="1700" baseline="30000" dirty="0"/>
              <a:t>1</a:t>
            </a:r>
            <a:r>
              <a:rPr lang="en-US" sz="1700" dirty="0"/>
              <a:t> is a comprehensive collection of grocery store item images </a:t>
            </a:r>
            <a:r>
              <a:rPr lang="en-US" sz="1700" b="1" dirty="0"/>
              <a:t>specifically designed for training and evaluating various different computer vision models.</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There are 25 different grocery item categories ranging from </a:t>
            </a:r>
            <a:r>
              <a:rPr lang="en-US" sz="1700" b="1" dirty="0"/>
              <a:t>fruits, vegetables, beverages, candies, and other packaged goods.</a:t>
            </a: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The dataset contains roughly </a:t>
            </a:r>
            <a:r>
              <a:rPr lang="en-US" sz="1700" b="1" dirty="0"/>
              <a:t>5000 high resolution images captured</a:t>
            </a:r>
            <a:r>
              <a:rPr lang="en-US" sz="1700" dirty="0"/>
              <a:t> in a real grocery store environment.</a:t>
            </a:r>
          </a:p>
          <a:p>
            <a:pPr marL="742950" lvl="1" indent="-285750">
              <a:buFont typeface="Arial" panose="020B0604020202020204" pitchFamily="34" charset="0"/>
              <a:buChar char="•"/>
            </a:pPr>
            <a:r>
              <a:rPr lang="en-US" sz="1700" dirty="0"/>
              <a:t>These images are in </a:t>
            </a:r>
            <a:r>
              <a:rPr lang="en-US" sz="1700" b="1" dirty="0"/>
              <a:t>diverse lighting conditions and backgrounds</a:t>
            </a:r>
          </a:p>
          <a:p>
            <a:pPr marL="285750" indent="-285750">
              <a:buFont typeface="Arial" panose="020B0604020202020204" pitchFamily="34" charset="0"/>
              <a:buChar char="•"/>
            </a:pPr>
            <a:endParaRPr lang="en-US" sz="1700" b="1" dirty="0"/>
          </a:p>
          <a:p>
            <a:pPr marL="285750" indent="-285750">
              <a:buFont typeface="Arial" panose="020B0604020202020204" pitchFamily="34" charset="0"/>
              <a:buChar char="•"/>
            </a:pPr>
            <a:r>
              <a:rPr lang="en-US" sz="1700" dirty="0"/>
              <a:t>In order to prepare the dataset for the various object detection model, </a:t>
            </a:r>
            <a:r>
              <a:rPr lang="en-US" sz="1700" dirty="0" err="1">
                <a:hlinkClick r:id="rId3"/>
              </a:rPr>
              <a:t>Roboflow’s</a:t>
            </a:r>
            <a:r>
              <a:rPr lang="en-US" sz="1700" dirty="0">
                <a:hlinkClick r:id="rId3"/>
              </a:rPr>
              <a:t> labeling tool</a:t>
            </a:r>
            <a:r>
              <a:rPr lang="en-US" sz="1700" dirty="0"/>
              <a:t> was utilized to</a:t>
            </a:r>
            <a:r>
              <a:rPr lang="en-US" sz="1700" b="1" dirty="0"/>
              <a:t> label and create the bounding boxes for each image.</a:t>
            </a:r>
          </a:p>
        </p:txBody>
      </p:sp>
      <p:pic>
        <p:nvPicPr>
          <p:cNvPr id="10" name="Picture 9" descr="A hand holding a carton of milk&#10;&#10;Description automatically generated">
            <a:extLst>
              <a:ext uri="{FF2B5EF4-FFF2-40B4-BE49-F238E27FC236}">
                <a16:creationId xmlns:a16="http://schemas.microsoft.com/office/drawing/2014/main" id="{0BEAB2E6-1D8E-732A-0BE0-8AE5D1C1C7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2076" y="1873498"/>
            <a:ext cx="1810201" cy="1810202"/>
          </a:xfrm>
          <a:prstGeom prst="rect">
            <a:avLst/>
          </a:prstGeom>
        </p:spPr>
      </p:pic>
      <p:pic>
        <p:nvPicPr>
          <p:cNvPr id="16" name="Picture 15" descr="A pile of onions in a metal container&#10;&#10;Description automatically generated">
            <a:extLst>
              <a:ext uri="{FF2B5EF4-FFF2-40B4-BE49-F238E27FC236}">
                <a16:creationId xmlns:a16="http://schemas.microsoft.com/office/drawing/2014/main" id="{C307D041-191D-19E2-142B-E767E980B0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7715" y="1873499"/>
            <a:ext cx="1810201" cy="1810201"/>
          </a:xfrm>
          <a:prstGeom prst="rect">
            <a:avLst/>
          </a:prstGeom>
        </p:spPr>
      </p:pic>
      <p:sp>
        <p:nvSpPr>
          <p:cNvPr id="18" name="TextBox 17">
            <a:extLst>
              <a:ext uri="{FF2B5EF4-FFF2-40B4-BE49-F238E27FC236}">
                <a16:creationId xmlns:a16="http://schemas.microsoft.com/office/drawing/2014/main" id="{DAFB58A5-38E3-DF56-15CC-2ADADF8089D1}"/>
              </a:ext>
            </a:extLst>
          </p:cNvPr>
          <p:cNvSpPr txBox="1"/>
          <p:nvPr/>
        </p:nvSpPr>
        <p:spPr>
          <a:xfrm>
            <a:off x="7918141" y="1473389"/>
            <a:ext cx="2652823" cy="400110"/>
          </a:xfrm>
          <a:prstGeom prst="rect">
            <a:avLst/>
          </a:prstGeom>
          <a:noFill/>
        </p:spPr>
        <p:txBody>
          <a:bodyPr wrap="square" rtlCol="0">
            <a:spAutoFit/>
          </a:bodyPr>
          <a:lstStyle/>
          <a:p>
            <a:pPr algn="ctr"/>
            <a:r>
              <a:rPr lang="en-US" sz="2000" b="1" u="sng" dirty="0"/>
              <a:t>Sample Images</a:t>
            </a:r>
          </a:p>
        </p:txBody>
      </p:sp>
      <p:sp>
        <p:nvSpPr>
          <p:cNvPr id="5" name="TextBox 4">
            <a:extLst>
              <a:ext uri="{FF2B5EF4-FFF2-40B4-BE49-F238E27FC236}">
                <a16:creationId xmlns:a16="http://schemas.microsoft.com/office/drawing/2014/main" id="{C1E5DB91-F064-1FCF-1D34-049CB247BF18}"/>
              </a:ext>
            </a:extLst>
          </p:cNvPr>
          <p:cNvSpPr txBox="1"/>
          <p:nvPr/>
        </p:nvSpPr>
        <p:spPr>
          <a:xfrm>
            <a:off x="7918141" y="3729346"/>
            <a:ext cx="2652823" cy="400110"/>
          </a:xfrm>
          <a:prstGeom prst="rect">
            <a:avLst/>
          </a:prstGeom>
          <a:noFill/>
        </p:spPr>
        <p:txBody>
          <a:bodyPr wrap="square" rtlCol="0">
            <a:spAutoFit/>
          </a:bodyPr>
          <a:lstStyle/>
          <a:p>
            <a:pPr algn="ctr"/>
            <a:r>
              <a:rPr lang="en-US" sz="2000" b="1" u="sng" dirty="0"/>
              <a:t>Labeled Images</a:t>
            </a:r>
          </a:p>
        </p:txBody>
      </p:sp>
      <p:pic>
        <p:nvPicPr>
          <p:cNvPr id="7" name="Picture 6">
            <a:extLst>
              <a:ext uri="{FF2B5EF4-FFF2-40B4-BE49-F238E27FC236}">
                <a16:creationId xmlns:a16="http://schemas.microsoft.com/office/drawing/2014/main" id="{3EB61072-32EE-F0C7-29A9-16A400B6E7B0}"/>
              </a:ext>
            </a:extLst>
          </p:cNvPr>
          <p:cNvPicPr>
            <a:picLocks noChangeAspect="1"/>
          </p:cNvPicPr>
          <p:nvPr/>
        </p:nvPicPr>
        <p:blipFill rotWithShape="1">
          <a:blip r:embed="rId6"/>
          <a:srcRect r="8215" b="28372"/>
          <a:stretch/>
        </p:blipFill>
        <p:spPr>
          <a:xfrm>
            <a:off x="7312076" y="4175102"/>
            <a:ext cx="2221748" cy="1765581"/>
          </a:xfrm>
          <a:prstGeom prst="rect">
            <a:avLst/>
          </a:prstGeom>
        </p:spPr>
      </p:pic>
      <p:pic>
        <p:nvPicPr>
          <p:cNvPr id="9" name="Picture 8">
            <a:extLst>
              <a:ext uri="{FF2B5EF4-FFF2-40B4-BE49-F238E27FC236}">
                <a16:creationId xmlns:a16="http://schemas.microsoft.com/office/drawing/2014/main" id="{C449C3EA-87CC-C1ED-5BEB-74181E7168F1}"/>
              </a:ext>
            </a:extLst>
          </p:cNvPr>
          <p:cNvPicPr>
            <a:picLocks noChangeAspect="1"/>
          </p:cNvPicPr>
          <p:nvPr/>
        </p:nvPicPr>
        <p:blipFill rotWithShape="1">
          <a:blip r:embed="rId7"/>
          <a:srcRect l="17731" t="3505" r="20516" b="10026"/>
          <a:stretch/>
        </p:blipFill>
        <p:spPr>
          <a:xfrm>
            <a:off x="9709051" y="4174076"/>
            <a:ext cx="1398865" cy="1765581"/>
          </a:xfrm>
          <a:prstGeom prst="rect">
            <a:avLst/>
          </a:prstGeom>
        </p:spPr>
      </p:pic>
    </p:spTree>
    <p:extLst>
      <p:ext uri="{BB962C8B-B14F-4D97-AF65-F5344CB8AC3E}">
        <p14:creationId xmlns:p14="http://schemas.microsoft.com/office/powerpoint/2010/main" val="546995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2" name="Google Shape;1182;p52"/>
          <p:cNvSpPr txBox="1">
            <a:spLocks noGrp="1"/>
          </p:cNvSpPr>
          <p:nvPr>
            <p:ph type="title"/>
          </p:nvPr>
        </p:nvSpPr>
        <p:spPr>
          <a:xfrm>
            <a:off x="960000" y="1178900"/>
            <a:ext cx="102720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700" dirty="0"/>
              <a:t>Hypotheses About the D</a:t>
            </a:r>
            <a:r>
              <a:rPr lang="en-US" sz="2700" dirty="0"/>
              <a:t>a</a:t>
            </a:r>
            <a:r>
              <a:rPr lang="en" sz="2700" dirty="0"/>
              <a:t>ta and Model</a:t>
            </a:r>
            <a:endParaRPr sz="2700" dirty="0"/>
          </a:p>
        </p:txBody>
      </p:sp>
      <p:sp>
        <p:nvSpPr>
          <p:cNvPr id="1187" name="Google Shape;1187;p52"/>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sz="2533"/>
              <a:pPr marL="0" lvl="0" indent="0" algn="r" rtl="0">
                <a:spcBef>
                  <a:spcPts val="0"/>
                </a:spcBef>
                <a:spcAft>
                  <a:spcPts val="0"/>
                </a:spcAft>
                <a:buNone/>
              </a:pPr>
              <a:t>4</a:t>
            </a:fld>
            <a:endParaRPr sz="2533"/>
          </a:p>
        </p:txBody>
      </p:sp>
      <p:sp>
        <p:nvSpPr>
          <p:cNvPr id="2" name="Text Placeholder 1">
            <a:extLst>
              <a:ext uri="{FF2B5EF4-FFF2-40B4-BE49-F238E27FC236}">
                <a16:creationId xmlns:a16="http://schemas.microsoft.com/office/drawing/2014/main" id="{D24BA1AD-CC26-C4EE-B291-7EB3BD55E7A8}"/>
              </a:ext>
            </a:extLst>
          </p:cNvPr>
          <p:cNvSpPr>
            <a:spLocks noGrp="1" noChangeArrowheads="1"/>
          </p:cNvSpPr>
          <p:nvPr>
            <p:ph type="body" idx="1"/>
          </p:nvPr>
        </p:nvSpPr>
        <p:spPr bwMode="auto">
          <a:xfrm>
            <a:off x="574913" y="4225491"/>
            <a:ext cx="336799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i="0" u="none" strike="noStrike" cap="none" normalizeH="0" baseline="0" dirty="0">
                <a:ln>
                  <a:noFill/>
                </a:ln>
                <a:solidFill>
                  <a:schemeClr val="tx1"/>
                </a:solidFill>
                <a:effectLst/>
                <a:latin typeface="Arial" panose="020B0604020202020204" pitchFamily="34" charset="0"/>
              </a:rPr>
              <a:t>Having a proper dataset which includes a </a:t>
            </a:r>
            <a:r>
              <a:rPr kumimoji="0" lang="en-US" altLang="en-US" b="1" i="0" u="none" strike="noStrike" cap="none" normalizeH="0" baseline="0" dirty="0">
                <a:ln>
                  <a:noFill/>
                </a:ln>
                <a:solidFill>
                  <a:schemeClr val="tx1"/>
                </a:solidFill>
                <a:effectLst/>
                <a:latin typeface="Arial" panose="020B0604020202020204" pitchFamily="34" charset="0"/>
              </a:rPr>
              <a:t>diverse and representative sample of items </a:t>
            </a:r>
            <a:r>
              <a:rPr kumimoji="0" lang="en-US" altLang="en-US" i="0" u="none" strike="noStrike" cap="none" normalizeH="0" baseline="0" dirty="0">
                <a:ln>
                  <a:noFill/>
                </a:ln>
                <a:solidFill>
                  <a:schemeClr val="tx1"/>
                </a:solidFill>
                <a:effectLst/>
                <a:latin typeface="Arial" panose="020B0604020202020204" pitchFamily="34" charset="0"/>
              </a:rPr>
              <a:t>that the model will encounter in the real-world  will enable the mode to </a:t>
            </a:r>
            <a:r>
              <a:rPr kumimoji="0" lang="en-US" altLang="en-US" b="1" i="0" u="none" strike="noStrike" cap="none" normalizeH="0" baseline="0" dirty="0">
                <a:ln>
                  <a:noFill/>
                </a:ln>
                <a:solidFill>
                  <a:schemeClr val="tx1"/>
                </a:solidFill>
                <a:effectLst/>
                <a:latin typeface="Arial" panose="020B0604020202020204" pitchFamily="34" charset="0"/>
              </a:rPr>
              <a:t>generalize better to unseen data.</a:t>
            </a:r>
          </a:p>
        </p:txBody>
      </p:sp>
      <p:sp>
        <p:nvSpPr>
          <p:cNvPr id="3" name="Text Placeholder 1">
            <a:extLst>
              <a:ext uri="{FF2B5EF4-FFF2-40B4-BE49-F238E27FC236}">
                <a16:creationId xmlns:a16="http://schemas.microsoft.com/office/drawing/2014/main" id="{6A122B74-BE1B-360E-9CA2-4D9F2FBA59F5}"/>
              </a:ext>
            </a:extLst>
          </p:cNvPr>
          <p:cNvSpPr txBox="1">
            <a:spLocks noChangeArrowheads="1"/>
          </p:cNvSpPr>
          <p:nvPr/>
        </p:nvSpPr>
        <p:spPr bwMode="auto">
          <a:xfrm>
            <a:off x="3923139" y="4227261"/>
            <a:ext cx="33679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609585" marR="0" lvl="0" indent="-406390" algn="l" rtl="0">
              <a:lnSpc>
                <a:spcPct val="100000"/>
              </a:lnSpc>
              <a:spcBef>
                <a:spcPts val="400"/>
              </a:spcBef>
              <a:spcAft>
                <a:spcPts val="0"/>
              </a:spcAft>
              <a:buClr>
                <a:schemeClr val="lt2"/>
              </a:buClr>
              <a:buSzPts val="1200"/>
              <a:buFont typeface="Nunito Light"/>
              <a:buChar char="●"/>
              <a:defRPr sz="1200" b="0" i="0" u="none" strike="noStrike" cap="none">
                <a:solidFill>
                  <a:schemeClr val="dk1"/>
                </a:solidFill>
                <a:latin typeface="Anybody"/>
                <a:ea typeface="Anybody"/>
                <a:cs typeface="Anybody"/>
                <a:sym typeface="Anybody"/>
              </a:defRPr>
            </a:lvl1pPr>
            <a:lvl2pPr marL="1219170" marR="0" lvl="1" indent="-406390" algn="l" rtl="0">
              <a:lnSpc>
                <a:spcPct val="100000"/>
              </a:lnSpc>
              <a:spcBef>
                <a:spcPts val="1333"/>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2pPr>
            <a:lvl3pPr marL="1828754" marR="0" lvl="2" indent="-40639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3pPr>
            <a:lvl4pPr marL="2438339" marR="0" lvl="3" indent="-40639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4pPr>
            <a:lvl5pPr marL="3047924" marR="0" lvl="4" indent="-40639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5pPr>
            <a:lvl6pPr marL="3657509" marR="0" lvl="5" indent="-40639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6pPr>
            <a:lvl7pPr marL="4267093" marR="0" lvl="6" indent="-40639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7pPr>
            <a:lvl8pPr marL="4876678" marR="0" lvl="7" indent="-40639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8pPr>
            <a:lvl9pPr marL="5486263" marR="0" lvl="8" indent="-40639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eaLnBrk="0" fontAlgn="base" hangingPunct="0">
              <a:spcBef>
                <a:spcPct val="0"/>
              </a:spcBef>
              <a:spcAft>
                <a:spcPct val="0"/>
              </a:spcAft>
              <a:buClrTx/>
              <a:buSzTx/>
              <a:buNone/>
            </a:pPr>
            <a:r>
              <a:rPr lang="en-US" altLang="en-US" kern="0" dirty="0">
                <a:solidFill>
                  <a:schemeClr val="tx1"/>
                </a:solidFill>
                <a:latin typeface="Arial" panose="020B0604020202020204" pitchFamily="34" charset="0"/>
              </a:rPr>
              <a:t>Using data augmentations in addition to the representative sample of data will</a:t>
            </a:r>
            <a:r>
              <a:rPr lang="en-US" altLang="en-US" b="1" kern="0" dirty="0">
                <a:solidFill>
                  <a:schemeClr val="tx1"/>
                </a:solidFill>
                <a:latin typeface="Arial" panose="020B0604020202020204" pitchFamily="34" charset="0"/>
              </a:rPr>
              <a:t> enhance the model’s robustness to variations in different environmental conditions</a:t>
            </a:r>
          </a:p>
        </p:txBody>
      </p:sp>
      <p:sp>
        <p:nvSpPr>
          <p:cNvPr id="4" name="Text Placeholder 1">
            <a:extLst>
              <a:ext uri="{FF2B5EF4-FFF2-40B4-BE49-F238E27FC236}">
                <a16:creationId xmlns:a16="http://schemas.microsoft.com/office/drawing/2014/main" id="{70A0B51C-1978-2E3C-0CBC-E8B372E7C633}"/>
              </a:ext>
            </a:extLst>
          </p:cNvPr>
          <p:cNvSpPr txBox="1">
            <a:spLocks noChangeArrowheads="1"/>
          </p:cNvSpPr>
          <p:nvPr/>
        </p:nvSpPr>
        <p:spPr bwMode="auto">
          <a:xfrm>
            <a:off x="7291136" y="4229031"/>
            <a:ext cx="407346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609585" marR="0" lvl="0" indent="-406390" algn="l" rtl="0">
              <a:lnSpc>
                <a:spcPct val="100000"/>
              </a:lnSpc>
              <a:spcBef>
                <a:spcPts val="400"/>
              </a:spcBef>
              <a:spcAft>
                <a:spcPts val="0"/>
              </a:spcAft>
              <a:buClr>
                <a:schemeClr val="lt2"/>
              </a:buClr>
              <a:buSzPts val="1200"/>
              <a:buFont typeface="Nunito Light"/>
              <a:buChar char="●"/>
              <a:defRPr sz="1200" b="0" i="0" u="none" strike="noStrike" cap="none">
                <a:solidFill>
                  <a:schemeClr val="dk1"/>
                </a:solidFill>
                <a:latin typeface="Anybody"/>
                <a:ea typeface="Anybody"/>
                <a:cs typeface="Anybody"/>
                <a:sym typeface="Anybody"/>
              </a:defRPr>
            </a:lvl1pPr>
            <a:lvl2pPr marL="1219170" marR="0" lvl="1" indent="-406390" algn="l" rtl="0">
              <a:lnSpc>
                <a:spcPct val="100000"/>
              </a:lnSpc>
              <a:spcBef>
                <a:spcPts val="1333"/>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2pPr>
            <a:lvl3pPr marL="1828754" marR="0" lvl="2" indent="-40639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3pPr>
            <a:lvl4pPr marL="2438339" marR="0" lvl="3" indent="-40639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4pPr>
            <a:lvl5pPr marL="3047924" marR="0" lvl="4" indent="-40639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5pPr>
            <a:lvl6pPr marL="3657509" marR="0" lvl="5" indent="-40639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6pPr>
            <a:lvl7pPr marL="4267093" marR="0" lvl="6" indent="-40639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7pPr>
            <a:lvl8pPr marL="4876678" marR="0" lvl="7" indent="-40639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8pPr>
            <a:lvl9pPr marL="5486263" marR="0" lvl="8" indent="-40639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eaLnBrk="0" fontAlgn="base" hangingPunct="0">
              <a:spcBef>
                <a:spcPct val="0"/>
              </a:spcBef>
              <a:spcAft>
                <a:spcPct val="0"/>
              </a:spcAft>
              <a:buClrTx/>
              <a:buSzTx/>
              <a:buNone/>
            </a:pPr>
            <a:r>
              <a:rPr lang="en-US" altLang="en-US" kern="0" dirty="0">
                <a:solidFill>
                  <a:schemeClr val="tx1"/>
                </a:solidFill>
                <a:latin typeface="Arial" panose="020B0604020202020204" pitchFamily="34" charset="0"/>
              </a:rPr>
              <a:t>It is just as important to not only focus on the evaluation metrics such as precision and recall </a:t>
            </a:r>
            <a:r>
              <a:rPr lang="en-US" altLang="en-US" b="1" kern="0" dirty="0">
                <a:solidFill>
                  <a:schemeClr val="tx1"/>
                </a:solidFill>
                <a:latin typeface="Arial" panose="020B0604020202020204" pitchFamily="34" charset="0"/>
              </a:rPr>
              <a:t>but also the inferencing speed</a:t>
            </a:r>
            <a:r>
              <a:rPr lang="en-US" altLang="en-US" kern="0" dirty="0">
                <a:solidFill>
                  <a:schemeClr val="tx1"/>
                </a:solidFill>
                <a:latin typeface="Arial" panose="020B0604020202020204" pitchFamily="34" charset="0"/>
              </a:rPr>
              <a:t>. Different model architectures will have different tradeoffs in terms of both of these criteria. </a:t>
            </a: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0674446B-D7C2-A480-001E-7A23D0AAC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4654" y="2485899"/>
            <a:ext cx="1497870" cy="1497870"/>
          </a:xfrm>
          <a:prstGeom prst="rect">
            <a:avLst/>
          </a:prstGeom>
        </p:spPr>
      </p:pic>
      <p:pic>
        <p:nvPicPr>
          <p:cNvPr id="9" name="Picture 8">
            <a:extLst>
              <a:ext uri="{FF2B5EF4-FFF2-40B4-BE49-F238E27FC236}">
                <a16:creationId xmlns:a16="http://schemas.microsoft.com/office/drawing/2014/main" id="{4C5D1861-FB84-0E15-D70B-36D8F934EC11}"/>
              </a:ext>
            </a:extLst>
          </p:cNvPr>
          <p:cNvPicPr>
            <a:picLocks noChangeAspect="1"/>
          </p:cNvPicPr>
          <p:nvPr/>
        </p:nvPicPr>
        <p:blipFill>
          <a:blip r:embed="rId4"/>
          <a:stretch>
            <a:fillRect/>
          </a:stretch>
        </p:blipFill>
        <p:spPr>
          <a:xfrm>
            <a:off x="4789995" y="2630739"/>
            <a:ext cx="1457230" cy="1457230"/>
          </a:xfrm>
          <a:prstGeom prst="rect">
            <a:avLst/>
          </a:prstGeom>
        </p:spPr>
      </p:pic>
      <p:pic>
        <p:nvPicPr>
          <p:cNvPr id="11" name="Picture 10">
            <a:extLst>
              <a:ext uri="{FF2B5EF4-FFF2-40B4-BE49-F238E27FC236}">
                <a16:creationId xmlns:a16="http://schemas.microsoft.com/office/drawing/2014/main" id="{FE0A8114-AB79-2344-9E6E-9C2ECF45AF8B}"/>
              </a:ext>
            </a:extLst>
          </p:cNvPr>
          <p:cNvPicPr>
            <a:picLocks noChangeAspect="1"/>
          </p:cNvPicPr>
          <p:nvPr/>
        </p:nvPicPr>
        <p:blipFill>
          <a:blip r:embed="rId5"/>
          <a:stretch>
            <a:fillRect/>
          </a:stretch>
        </p:blipFill>
        <p:spPr>
          <a:xfrm>
            <a:off x="1658747" y="2735313"/>
            <a:ext cx="1200330" cy="1200330"/>
          </a:xfrm>
          <a:prstGeom prst="rect">
            <a:avLst/>
          </a:prstGeom>
        </p:spPr>
      </p:pic>
    </p:spTree>
    <p:extLst>
      <p:ext uri="{BB962C8B-B14F-4D97-AF65-F5344CB8AC3E}">
        <p14:creationId xmlns:p14="http://schemas.microsoft.com/office/powerpoint/2010/main" val="3751160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2" name="Google Shape;1182;p52"/>
          <p:cNvSpPr txBox="1">
            <a:spLocks noGrp="1"/>
          </p:cNvSpPr>
          <p:nvPr>
            <p:ph type="title"/>
          </p:nvPr>
        </p:nvSpPr>
        <p:spPr>
          <a:xfrm>
            <a:off x="960000" y="1178900"/>
            <a:ext cx="102720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700" dirty="0"/>
              <a:t>There are clear signs of class imbalance within the dataset</a:t>
            </a:r>
            <a:endParaRPr sz="2700" dirty="0"/>
          </a:p>
        </p:txBody>
      </p:sp>
      <p:sp>
        <p:nvSpPr>
          <p:cNvPr id="1187" name="Google Shape;1187;p52"/>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sz="2533"/>
              <a:pPr marL="0" lvl="0" indent="0" algn="r" rtl="0">
                <a:spcBef>
                  <a:spcPts val="0"/>
                </a:spcBef>
                <a:spcAft>
                  <a:spcPts val="0"/>
                </a:spcAft>
                <a:buNone/>
              </a:pPr>
              <a:t>5</a:t>
            </a:fld>
            <a:endParaRPr sz="2533"/>
          </a:p>
        </p:txBody>
      </p:sp>
      <p:sp>
        <p:nvSpPr>
          <p:cNvPr id="5" name="Text Placeholder 4">
            <a:extLst>
              <a:ext uri="{FF2B5EF4-FFF2-40B4-BE49-F238E27FC236}">
                <a16:creationId xmlns:a16="http://schemas.microsoft.com/office/drawing/2014/main" id="{AD287D9E-315A-A8C7-0AF2-240D51ED5D64}"/>
              </a:ext>
            </a:extLst>
          </p:cNvPr>
          <p:cNvSpPr>
            <a:spLocks noGrp="1"/>
          </p:cNvSpPr>
          <p:nvPr>
            <p:ph type="body" idx="1"/>
          </p:nvPr>
        </p:nvSpPr>
        <p:spPr>
          <a:xfrm>
            <a:off x="857194" y="1742307"/>
            <a:ext cx="4388177" cy="4590828"/>
          </a:xfrm>
        </p:spPr>
        <p:txBody>
          <a:bodyPr/>
          <a:lstStyle/>
          <a:p>
            <a:r>
              <a:rPr lang="en-US" sz="1700" dirty="0"/>
              <a:t>The graph on the right shows that there are unequal number of labels for each item.</a:t>
            </a:r>
          </a:p>
          <a:p>
            <a:endParaRPr lang="en-US" sz="1000" dirty="0"/>
          </a:p>
          <a:p>
            <a:r>
              <a:rPr lang="en-US" sz="1700" dirty="0"/>
              <a:t>If the class imbalance is left unchecked, the model will not be able </a:t>
            </a:r>
            <a:r>
              <a:rPr lang="en-US" sz="1700" b="1" dirty="0"/>
              <a:t>to generalize well on new data and create a biased model that is overfit to the majority class</a:t>
            </a:r>
            <a:r>
              <a:rPr lang="en-US" sz="1700" dirty="0"/>
              <a:t>. Therefore, it is crucial that models tackle this problem. </a:t>
            </a:r>
          </a:p>
          <a:p>
            <a:endParaRPr lang="en-US" sz="1000" dirty="0"/>
          </a:p>
          <a:p>
            <a:r>
              <a:rPr lang="en-US" sz="1700" dirty="0"/>
              <a:t>The models that will be mentioned later in the presentation all have methodologies that tackle class imbalance through techniques such as </a:t>
            </a:r>
            <a:r>
              <a:rPr lang="en-US" sz="1700" b="1" dirty="0"/>
              <a:t>focal loss, different data augmentation techniques, and oversampling</a:t>
            </a:r>
            <a:endParaRPr lang="en-US" sz="1700" dirty="0"/>
          </a:p>
        </p:txBody>
      </p:sp>
      <p:pic>
        <p:nvPicPr>
          <p:cNvPr id="3" name="Picture 2">
            <a:extLst>
              <a:ext uri="{FF2B5EF4-FFF2-40B4-BE49-F238E27FC236}">
                <a16:creationId xmlns:a16="http://schemas.microsoft.com/office/drawing/2014/main" id="{B4C14034-3449-2012-EA8A-71C21D0C39D9}"/>
              </a:ext>
            </a:extLst>
          </p:cNvPr>
          <p:cNvPicPr>
            <a:picLocks noChangeAspect="1"/>
          </p:cNvPicPr>
          <p:nvPr/>
        </p:nvPicPr>
        <p:blipFill rotWithShape="1">
          <a:blip r:embed="rId3"/>
          <a:srcRect r="902" b="3955"/>
          <a:stretch/>
        </p:blipFill>
        <p:spPr>
          <a:xfrm>
            <a:off x="5245371" y="1873767"/>
            <a:ext cx="6365381" cy="3971261"/>
          </a:xfrm>
          <a:prstGeom prst="rect">
            <a:avLst/>
          </a:prstGeom>
        </p:spPr>
      </p:pic>
    </p:spTree>
    <p:extLst>
      <p:ext uri="{BB962C8B-B14F-4D97-AF65-F5344CB8AC3E}">
        <p14:creationId xmlns:p14="http://schemas.microsoft.com/office/powerpoint/2010/main" val="215471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2" name="Google Shape;1182;p52"/>
          <p:cNvSpPr txBox="1">
            <a:spLocks noGrp="1"/>
          </p:cNvSpPr>
          <p:nvPr>
            <p:ph type="title"/>
          </p:nvPr>
        </p:nvSpPr>
        <p:spPr>
          <a:xfrm>
            <a:off x="960000" y="1178900"/>
            <a:ext cx="102720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2700" dirty="0"/>
              <a:t>Annotation and Bounding Box Distributions Provide Key Insights</a:t>
            </a:r>
            <a:endParaRPr sz="2700" dirty="0"/>
          </a:p>
        </p:txBody>
      </p:sp>
      <p:sp>
        <p:nvSpPr>
          <p:cNvPr id="1187" name="Google Shape;1187;p52"/>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sz="2533"/>
              <a:pPr marL="0" lvl="0" indent="0" algn="r" rtl="0">
                <a:spcBef>
                  <a:spcPts val="0"/>
                </a:spcBef>
                <a:spcAft>
                  <a:spcPts val="0"/>
                </a:spcAft>
                <a:buNone/>
              </a:pPr>
              <a:t>6</a:t>
            </a:fld>
            <a:endParaRPr sz="2533"/>
          </a:p>
        </p:txBody>
      </p:sp>
      <p:sp>
        <p:nvSpPr>
          <p:cNvPr id="4" name="Text Placeholder 3">
            <a:extLst>
              <a:ext uri="{FF2B5EF4-FFF2-40B4-BE49-F238E27FC236}">
                <a16:creationId xmlns:a16="http://schemas.microsoft.com/office/drawing/2014/main" id="{FE9E20FE-FD96-9254-9C51-4EC4B203116B}"/>
              </a:ext>
            </a:extLst>
          </p:cNvPr>
          <p:cNvSpPr>
            <a:spLocks noGrp="1"/>
          </p:cNvSpPr>
          <p:nvPr>
            <p:ph type="body" idx="1"/>
          </p:nvPr>
        </p:nvSpPr>
        <p:spPr>
          <a:xfrm>
            <a:off x="866006" y="1756808"/>
            <a:ext cx="5082233" cy="4755633"/>
          </a:xfrm>
        </p:spPr>
        <p:txBody>
          <a:bodyPr/>
          <a:lstStyle/>
          <a:p>
            <a:r>
              <a:rPr lang="en-US" sz="1700" b="1" dirty="0"/>
              <a:t>Annotation Density: </a:t>
            </a:r>
            <a:r>
              <a:rPr lang="en-US" sz="1700" dirty="0"/>
              <a:t>Represents the number of bounding boxes per image in the dataset. Knowing the density provides insights about several topics such as:</a:t>
            </a:r>
          </a:p>
          <a:p>
            <a:pPr lvl="1"/>
            <a:r>
              <a:rPr lang="en-US" sz="1700" b="1" dirty="0"/>
              <a:t>Dataset Complexity – </a:t>
            </a:r>
            <a:r>
              <a:rPr lang="en-US" sz="1700" dirty="0"/>
              <a:t>High Annotation density indicates image with many objects with can be more complex for models to learn</a:t>
            </a:r>
            <a:endParaRPr lang="en-US" sz="1700" b="1" dirty="0"/>
          </a:p>
          <a:p>
            <a:r>
              <a:rPr lang="en-US" sz="1700" b="1" dirty="0"/>
              <a:t>Bounding Box Size Distribution: </a:t>
            </a:r>
            <a:r>
              <a:rPr lang="en-US" sz="1700" dirty="0"/>
              <a:t>Shows the height and weight distributions of bounding boxes in each image. This helps us with:</a:t>
            </a:r>
          </a:p>
          <a:p>
            <a:pPr lvl="1"/>
            <a:r>
              <a:rPr lang="en-US" sz="1700" b="1" dirty="0"/>
              <a:t>Resizing Strategies: </a:t>
            </a:r>
            <a:r>
              <a:rPr lang="en-US" sz="1700" dirty="0"/>
              <a:t>If the dataset has a wide variety of bounding box sizes, knowing the distribution can help choose the right resizing strategy during data augmentation</a:t>
            </a:r>
            <a:endParaRPr lang="en-US" sz="1700" b="1" dirty="0"/>
          </a:p>
          <a:p>
            <a:pPr lvl="1"/>
            <a:endParaRPr lang="en-US" sz="1700" dirty="0"/>
          </a:p>
          <a:p>
            <a:pPr lvl="1"/>
            <a:endParaRPr lang="en-US" sz="1700" dirty="0"/>
          </a:p>
        </p:txBody>
      </p:sp>
      <p:pic>
        <p:nvPicPr>
          <p:cNvPr id="7" name="Picture 6">
            <a:extLst>
              <a:ext uri="{FF2B5EF4-FFF2-40B4-BE49-F238E27FC236}">
                <a16:creationId xmlns:a16="http://schemas.microsoft.com/office/drawing/2014/main" id="{7BFD8351-B8F2-0550-E583-A22278D65C81}"/>
              </a:ext>
            </a:extLst>
          </p:cNvPr>
          <p:cNvPicPr>
            <a:picLocks noChangeAspect="1"/>
          </p:cNvPicPr>
          <p:nvPr/>
        </p:nvPicPr>
        <p:blipFill rotWithShape="1">
          <a:blip r:embed="rId3"/>
          <a:srcRect t="3130" b="2276"/>
          <a:stretch/>
        </p:blipFill>
        <p:spPr>
          <a:xfrm>
            <a:off x="5948239" y="4145010"/>
            <a:ext cx="5794259" cy="2198511"/>
          </a:xfrm>
          <a:prstGeom prst="rect">
            <a:avLst/>
          </a:prstGeom>
        </p:spPr>
      </p:pic>
      <p:pic>
        <p:nvPicPr>
          <p:cNvPr id="9" name="Picture 8">
            <a:extLst>
              <a:ext uri="{FF2B5EF4-FFF2-40B4-BE49-F238E27FC236}">
                <a16:creationId xmlns:a16="http://schemas.microsoft.com/office/drawing/2014/main" id="{D9F605D2-0539-5EB8-762B-CA20170271F3}"/>
              </a:ext>
            </a:extLst>
          </p:cNvPr>
          <p:cNvPicPr>
            <a:picLocks noChangeAspect="1"/>
          </p:cNvPicPr>
          <p:nvPr/>
        </p:nvPicPr>
        <p:blipFill>
          <a:blip r:embed="rId4"/>
          <a:stretch>
            <a:fillRect/>
          </a:stretch>
        </p:blipFill>
        <p:spPr>
          <a:xfrm>
            <a:off x="6243760" y="1873767"/>
            <a:ext cx="4981645" cy="2271243"/>
          </a:xfrm>
          <a:prstGeom prst="rect">
            <a:avLst/>
          </a:prstGeom>
        </p:spPr>
      </p:pic>
    </p:spTree>
    <p:extLst>
      <p:ext uri="{BB962C8B-B14F-4D97-AF65-F5344CB8AC3E}">
        <p14:creationId xmlns:p14="http://schemas.microsoft.com/office/powerpoint/2010/main" val="1943002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2" name="Google Shape;1182;p52"/>
          <p:cNvSpPr txBox="1">
            <a:spLocks noGrp="1"/>
          </p:cNvSpPr>
          <p:nvPr>
            <p:ph type="title"/>
          </p:nvPr>
        </p:nvSpPr>
        <p:spPr>
          <a:xfrm>
            <a:off x="960000" y="964886"/>
            <a:ext cx="102720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700" dirty="0"/>
              <a:t>Proper Preprocessing and Data Augmentation Steps were Taken to Serve as Optimal Inputs for the Models</a:t>
            </a:r>
            <a:endParaRPr sz="2700" dirty="0"/>
          </a:p>
        </p:txBody>
      </p:sp>
      <p:sp>
        <p:nvSpPr>
          <p:cNvPr id="1187" name="Google Shape;1187;p52"/>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sz="2533"/>
              <a:pPr marL="0" lvl="0" indent="0" algn="r" rtl="0">
                <a:spcBef>
                  <a:spcPts val="0"/>
                </a:spcBef>
                <a:spcAft>
                  <a:spcPts val="0"/>
                </a:spcAft>
                <a:buNone/>
              </a:pPr>
              <a:t>7</a:t>
            </a:fld>
            <a:endParaRPr sz="2533"/>
          </a:p>
        </p:txBody>
      </p:sp>
      <p:sp>
        <p:nvSpPr>
          <p:cNvPr id="5" name="Text Placeholder 4">
            <a:extLst>
              <a:ext uri="{FF2B5EF4-FFF2-40B4-BE49-F238E27FC236}">
                <a16:creationId xmlns:a16="http://schemas.microsoft.com/office/drawing/2014/main" id="{AD287D9E-315A-A8C7-0AF2-240D51ED5D64}"/>
              </a:ext>
            </a:extLst>
          </p:cNvPr>
          <p:cNvSpPr>
            <a:spLocks noGrp="1"/>
          </p:cNvSpPr>
          <p:nvPr>
            <p:ph type="body" idx="1"/>
          </p:nvPr>
        </p:nvSpPr>
        <p:spPr>
          <a:xfrm>
            <a:off x="98534" y="1734825"/>
            <a:ext cx="5455669" cy="4637724"/>
          </a:xfrm>
        </p:spPr>
        <p:txBody>
          <a:bodyPr/>
          <a:lstStyle/>
          <a:p>
            <a:r>
              <a:rPr lang="en-US" sz="1400" dirty="0">
                <a:latin typeface="+mj-lt"/>
              </a:rPr>
              <a:t>Preprocessing steps were performed to prepare the images and annotations for training, which ensures consistency and optimal inputs for the models. For example:</a:t>
            </a:r>
          </a:p>
          <a:p>
            <a:pPr lvl="1"/>
            <a:r>
              <a:rPr lang="en-US" sz="1400" b="1" dirty="0">
                <a:latin typeface="+mj-lt"/>
              </a:rPr>
              <a:t>Up/Downscaling Images</a:t>
            </a:r>
            <a:r>
              <a:rPr lang="en-US" sz="1400" dirty="0">
                <a:latin typeface="+mj-lt"/>
              </a:rPr>
              <a:t>: Images (currently 256x 256) were upscaled with the hopes of </a:t>
            </a:r>
            <a:r>
              <a:rPr lang="en-US" sz="1400" b="1" dirty="0">
                <a:latin typeface="+mj-lt"/>
              </a:rPr>
              <a:t>making smaller objects more prominent</a:t>
            </a:r>
            <a:r>
              <a:rPr lang="en-US" sz="1400" dirty="0">
                <a:latin typeface="+mj-lt"/>
              </a:rPr>
              <a:t> and downscaled to </a:t>
            </a:r>
            <a:r>
              <a:rPr lang="en-US" sz="1400" b="1" dirty="0">
                <a:latin typeface="+mj-lt"/>
              </a:rPr>
              <a:t>increase computational efficiency</a:t>
            </a:r>
            <a:r>
              <a:rPr lang="en-US" sz="1400" dirty="0">
                <a:latin typeface="+mj-lt"/>
              </a:rPr>
              <a:t>. </a:t>
            </a:r>
          </a:p>
          <a:p>
            <a:r>
              <a:rPr lang="en-US" sz="1400" dirty="0">
                <a:latin typeface="+mj-lt"/>
              </a:rPr>
              <a:t>In addition, data augmentation was applied to the images to help increase the diversity of the training dataset, which lead to </a:t>
            </a:r>
            <a:r>
              <a:rPr lang="en-US" sz="1400" b="1" dirty="0">
                <a:latin typeface="+mj-lt"/>
              </a:rPr>
              <a:t>better model generalization </a:t>
            </a:r>
            <a:r>
              <a:rPr lang="en-US" sz="1400" dirty="0">
                <a:latin typeface="+mj-lt"/>
              </a:rPr>
              <a:t>and help with </a:t>
            </a:r>
            <a:r>
              <a:rPr lang="en-US" sz="1400" b="1" dirty="0">
                <a:latin typeface="+mj-lt"/>
              </a:rPr>
              <a:t>class imbalance</a:t>
            </a:r>
            <a:r>
              <a:rPr lang="en-US" sz="1400" dirty="0">
                <a:latin typeface="+mj-lt"/>
              </a:rPr>
              <a:t>. Some augmentations include:</a:t>
            </a:r>
          </a:p>
          <a:p>
            <a:pPr lvl="1">
              <a:spcBef>
                <a:spcPts val="600"/>
              </a:spcBef>
            </a:pPr>
            <a:r>
              <a:rPr lang="en-US" sz="1400" b="1" dirty="0">
                <a:latin typeface="+mj-lt"/>
              </a:rPr>
              <a:t>Color Changes: </a:t>
            </a:r>
            <a:r>
              <a:rPr lang="en-US" sz="1400" dirty="0">
                <a:latin typeface="+mj-lt"/>
              </a:rPr>
              <a:t>Modifying the hue, saturations, and brightness of images</a:t>
            </a:r>
          </a:p>
          <a:p>
            <a:pPr lvl="1">
              <a:spcBef>
                <a:spcPts val="600"/>
              </a:spcBef>
            </a:pPr>
            <a:r>
              <a:rPr lang="en-US" sz="1400" b="1" dirty="0">
                <a:latin typeface="+mj-lt"/>
              </a:rPr>
              <a:t>Geometric Transformation</a:t>
            </a:r>
            <a:r>
              <a:rPr lang="en-US" sz="1400" dirty="0">
                <a:latin typeface="+mj-lt"/>
              </a:rPr>
              <a:t>: Translating and scaling images</a:t>
            </a:r>
          </a:p>
          <a:p>
            <a:pPr lvl="1">
              <a:spcBef>
                <a:spcPts val="600"/>
              </a:spcBef>
            </a:pPr>
            <a:r>
              <a:rPr lang="en-US" sz="1400" dirty="0">
                <a:latin typeface="+mj-lt"/>
              </a:rPr>
              <a:t> </a:t>
            </a:r>
            <a:r>
              <a:rPr lang="en-US" sz="1400" b="1" dirty="0">
                <a:latin typeface="+mj-lt"/>
              </a:rPr>
              <a:t>Flipping: </a:t>
            </a:r>
            <a:r>
              <a:rPr lang="en-US" sz="1400" dirty="0">
                <a:latin typeface="+mj-lt"/>
              </a:rPr>
              <a:t>Randomly flipping images horizontally</a:t>
            </a:r>
          </a:p>
          <a:p>
            <a:pPr lvl="1">
              <a:spcBef>
                <a:spcPts val="600"/>
              </a:spcBef>
            </a:pPr>
            <a:r>
              <a:rPr lang="en-US" sz="1400" b="1" dirty="0">
                <a:latin typeface="+mj-lt"/>
              </a:rPr>
              <a:t>Mosaic Augmentation: </a:t>
            </a:r>
            <a:r>
              <a:rPr lang="en-US" sz="1400" dirty="0">
                <a:latin typeface="+mj-lt"/>
              </a:rPr>
              <a:t>Combining four images into one for more diverse training samples</a:t>
            </a:r>
            <a:endParaRPr lang="en-US" sz="1400" b="1" dirty="0">
              <a:latin typeface="+mj-lt"/>
            </a:endParaRPr>
          </a:p>
        </p:txBody>
      </p:sp>
      <p:grpSp>
        <p:nvGrpSpPr>
          <p:cNvPr id="9" name="Group 8">
            <a:extLst>
              <a:ext uri="{FF2B5EF4-FFF2-40B4-BE49-F238E27FC236}">
                <a16:creationId xmlns:a16="http://schemas.microsoft.com/office/drawing/2014/main" id="{0FCCCAD0-C1BE-42D8-A2F0-264F1E83918A}"/>
              </a:ext>
            </a:extLst>
          </p:cNvPr>
          <p:cNvGrpSpPr/>
          <p:nvPr/>
        </p:nvGrpSpPr>
        <p:grpSpPr>
          <a:xfrm>
            <a:off x="5544152" y="2310063"/>
            <a:ext cx="2631084" cy="2984785"/>
            <a:chOff x="5677073" y="2257124"/>
            <a:chExt cx="2631084" cy="2984785"/>
          </a:xfrm>
        </p:grpSpPr>
        <p:pic>
          <p:nvPicPr>
            <p:cNvPr id="3" name="Picture 2">
              <a:extLst>
                <a:ext uri="{FF2B5EF4-FFF2-40B4-BE49-F238E27FC236}">
                  <a16:creationId xmlns:a16="http://schemas.microsoft.com/office/drawing/2014/main" id="{BE69F907-6065-EF70-02ED-C20D989A1EAD}"/>
                </a:ext>
              </a:extLst>
            </p:cNvPr>
            <p:cNvPicPr>
              <a:picLocks noChangeAspect="1"/>
            </p:cNvPicPr>
            <p:nvPr/>
          </p:nvPicPr>
          <p:blipFill rotWithShape="1">
            <a:blip r:embed="rId3"/>
            <a:srcRect t="2089"/>
            <a:stretch/>
          </p:blipFill>
          <p:spPr>
            <a:xfrm>
              <a:off x="5677073" y="2691967"/>
              <a:ext cx="2631084" cy="2549942"/>
            </a:xfrm>
            <a:prstGeom prst="rect">
              <a:avLst/>
            </a:prstGeom>
          </p:spPr>
        </p:pic>
        <p:sp>
          <p:nvSpPr>
            <p:cNvPr id="7" name="TextBox 6">
              <a:extLst>
                <a:ext uri="{FF2B5EF4-FFF2-40B4-BE49-F238E27FC236}">
                  <a16:creationId xmlns:a16="http://schemas.microsoft.com/office/drawing/2014/main" id="{90CE363E-F537-F684-D7B9-4341C9CBCB1A}"/>
                </a:ext>
              </a:extLst>
            </p:cNvPr>
            <p:cNvSpPr txBox="1"/>
            <p:nvPr/>
          </p:nvSpPr>
          <p:spPr>
            <a:xfrm>
              <a:off x="6006164" y="2257124"/>
              <a:ext cx="1833613" cy="369332"/>
            </a:xfrm>
            <a:prstGeom prst="rect">
              <a:avLst/>
            </a:prstGeom>
            <a:noFill/>
          </p:spPr>
          <p:txBody>
            <a:bodyPr wrap="square" rtlCol="0">
              <a:spAutoFit/>
            </a:bodyPr>
            <a:lstStyle/>
            <a:p>
              <a:r>
                <a:rPr lang="en-US" b="1" u="sng" dirty="0"/>
                <a:t>Original Image</a:t>
              </a:r>
            </a:p>
          </p:txBody>
        </p:sp>
      </p:grpSp>
      <p:grpSp>
        <p:nvGrpSpPr>
          <p:cNvPr id="10" name="Group 9">
            <a:extLst>
              <a:ext uri="{FF2B5EF4-FFF2-40B4-BE49-F238E27FC236}">
                <a16:creationId xmlns:a16="http://schemas.microsoft.com/office/drawing/2014/main" id="{9AD1B440-E3CD-A908-EFB5-F36B678F0EDE}"/>
              </a:ext>
            </a:extLst>
          </p:cNvPr>
          <p:cNvGrpSpPr/>
          <p:nvPr/>
        </p:nvGrpSpPr>
        <p:grpSpPr>
          <a:xfrm>
            <a:off x="9076346" y="2266750"/>
            <a:ext cx="2748717" cy="3028098"/>
            <a:chOff x="8951218" y="2213811"/>
            <a:chExt cx="2748717" cy="3028098"/>
          </a:xfrm>
        </p:grpSpPr>
        <p:pic>
          <p:nvPicPr>
            <p:cNvPr id="6" name="Picture 5">
              <a:extLst>
                <a:ext uri="{FF2B5EF4-FFF2-40B4-BE49-F238E27FC236}">
                  <a16:creationId xmlns:a16="http://schemas.microsoft.com/office/drawing/2014/main" id="{E43C6118-1BED-BD88-5320-B4934B7E9E1E}"/>
                </a:ext>
              </a:extLst>
            </p:cNvPr>
            <p:cNvPicPr>
              <a:picLocks noChangeAspect="1"/>
            </p:cNvPicPr>
            <p:nvPr/>
          </p:nvPicPr>
          <p:blipFill rotWithShape="1">
            <a:blip r:embed="rId4"/>
            <a:srcRect t="2601"/>
            <a:stretch/>
          </p:blipFill>
          <p:spPr>
            <a:xfrm>
              <a:off x="8951218" y="2626456"/>
              <a:ext cx="2748717" cy="2615453"/>
            </a:xfrm>
            <a:prstGeom prst="rect">
              <a:avLst/>
            </a:prstGeom>
          </p:spPr>
        </p:pic>
        <p:sp>
          <p:nvSpPr>
            <p:cNvPr id="8" name="TextBox 7">
              <a:extLst>
                <a:ext uri="{FF2B5EF4-FFF2-40B4-BE49-F238E27FC236}">
                  <a16:creationId xmlns:a16="http://schemas.microsoft.com/office/drawing/2014/main" id="{47B68453-B1F7-B08A-DD13-B8B4678AF8DD}"/>
                </a:ext>
              </a:extLst>
            </p:cNvPr>
            <p:cNvSpPr txBox="1"/>
            <p:nvPr/>
          </p:nvSpPr>
          <p:spPr>
            <a:xfrm>
              <a:off x="9262713" y="2213811"/>
              <a:ext cx="2210602" cy="369332"/>
            </a:xfrm>
            <a:prstGeom prst="rect">
              <a:avLst/>
            </a:prstGeom>
            <a:noFill/>
          </p:spPr>
          <p:txBody>
            <a:bodyPr wrap="square" rtlCol="0">
              <a:spAutoFit/>
            </a:bodyPr>
            <a:lstStyle/>
            <a:p>
              <a:r>
                <a:rPr lang="en-US" b="1" u="sng" dirty="0"/>
                <a:t>Augmented Image</a:t>
              </a:r>
            </a:p>
          </p:txBody>
        </p:sp>
      </p:grpSp>
      <p:sp>
        <p:nvSpPr>
          <p:cNvPr id="12" name="Isosceles Triangle 11">
            <a:extLst>
              <a:ext uri="{FF2B5EF4-FFF2-40B4-BE49-F238E27FC236}">
                <a16:creationId xmlns:a16="http://schemas.microsoft.com/office/drawing/2014/main" id="{4ED8A63A-2269-CC2F-3B5F-661B8B51DA48}"/>
              </a:ext>
            </a:extLst>
          </p:cNvPr>
          <p:cNvSpPr/>
          <p:nvPr/>
        </p:nvSpPr>
        <p:spPr>
          <a:xfrm rot="5400000">
            <a:off x="7892870" y="3812561"/>
            <a:ext cx="1465841" cy="482253"/>
          </a:xfrm>
          <a:prstGeom prst="triangle">
            <a:avLst>
              <a:gd name="adj" fmla="val 47443"/>
            </a:avLst>
          </a:prstGeom>
          <a:solidFill>
            <a:schemeClr val="accent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A8D28B7-9759-33FD-ED9C-B4AD0F46BB89}"/>
              </a:ext>
            </a:extLst>
          </p:cNvPr>
          <p:cNvSpPr txBox="1"/>
          <p:nvPr/>
        </p:nvSpPr>
        <p:spPr>
          <a:xfrm>
            <a:off x="5554204" y="5360359"/>
            <a:ext cx="6270859" cy="553998"/>
          </a:xfrm>
          <a:prstGeom prst="rect">
            <a:avLst/>
          </a:prstGeom>
          <a:noFill/>
        </p:spPr>
        <p:txBody>
          <a:bodyPr wrap="square" rtlCol="0">
            <a:spAutoFit/>
          </a:bodyPr>
          <a:lstStyle/>
          <a:p>
            <a:r>
              <a:rPr lang="en-US" sz="1500" dirty="0"/>
              <a:t>*Specific values of the augmentation parameters were experimented to help determine the best performing model.</a:t>
            </a:r>
          </a:p>
        </p:txBody>
      </p:sp>
    </p:spTree>
    <p:extLst>
      <p:ext uri="{BB962C8B-B14F-4D97-AF65-F5344CB8AC3E}">
        <p14:creationId xmlns:p14="http://schemas.microsoft.com/office/powerpoint/2010/main" val="3391267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2" name="Google Shape;1182;p52"/>
          <p:cNvSpPr txBox="1">
            <a:spLocks noGrp="1"/>
          </p:cNvSpPr>
          <p:nvPr>
            <p:ph type="title"/>
          </p:nvPr>
        </p:nvSpPr>
        <p:spPr>
          <a:xfrm>
            <a:off x="341693" y="967141"/>
            <a:ext cx="11540691"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2700" dirty="0"/>
              <a:t>Various Different Models were Experimented to Determine the Best Model</a:t>
            </a:r>
          </a:p>
        </p:txBody>
      </p:sp>
      <p:sp>
        <p:nvSpPr>
          <p:cNvPr id="1187" name="Google Shape;1187;p52"/>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sz="2533"/>
              <a:pPr marL="0" lvl="0" indent="0" algn="r" rtl="0">
                <a:spcBef>
                  <a:spcPts val="0"/>
                </a:spcBef>
                <a:spcAft>
                  <a:spcPts val="0"/>
                </a:spcAft>
                <a:buNone/>
              </a:pPr>
              <a:t>8</a:t>
            </a:fld>
            <a:endParaRPr sz="2533"/>
          </a:p>
        </p:txBody>
      </p:sp>
      <p:sp>
        <p:nvSpPr>
          <p:cNvPr id="4" name="TextBox 3">
            <a:extLst>
              <a:ext uri="{FF2B5EF4-FFF2-40B4-BE49-F238E27FC236}">
                <a16:creationId xmlns:a16="http://schemas.microsoft.com/office/drawing/2014/main" id="{D3ED53A2-C3A6-043A-7D8C-EC45A72A52D4}"/>
              </a:ext>
            </a:extLst>
          </p:cNvPr>
          <p:cNvSpPr txBox="1"/>
          <p:nvPr/>
        </p:nvSpPr>
        <p:spPr>
          <a:xfrm>
            <a:off x="696109" y="1653839"/>
            <a:ext cx="3489158" cy="646331"/>
          </a:xfrm>
          <a:prstGeom prst="rect">
            <a:avLst/>
          </a:prstGeom>
          <a:noFill/>
        </p:spPr>
        <p:txBody>
          <a:bodyPr wrap="square" rtlCol="0">
            <a:spAutoFit/>
          </a:bodyPr>
          <a:lstStyle/>
          <a:p>
            <a:pPr algn="ctr"/>
            <a:r>
              <a:rPr lang="en-US" b="1" u="sng" dirty="0"/>
              <a:t>You Only Look Once version 5 (YOLOv5)</a:t>
            </a:r>
          </a:p>
        </p:txBody>
      </p:sp>
      <p:sp>
        <p:nvSpPr>
          <p:cNvPr id="6" name="TextBox 5">
            <a:extLst>
              <a:ext uri="{FF2B5EF4-FFF2-40B4-BE49-F238E27FC236}">
                <a16:creationId xmlns:a16="http://schemas.microsoft.com/office/drawing/2014/main" id="{34864712-8FD3-BF2E-AD87-A411E6F9314D}"/>
              </a:ext>
            </a:extLst>
          </p:cNvPr>
          <p:cNvSpPr txBox="1"/>
          <p:nvPr/>
        </p:nvSpPr>
        <p:spPr>
          <a:xfrm>
            <a:off x="4424413" y="1642174"/>
            <a:ext cx="3489158" cy="369332"/>
          </a:xfrm>
          <a:prstGeom prst="rect">
            <a:avLst/>
          </a:prstGeom>
          <a:noFill/>
        </p:spPr>
        <p:txBody>
          <a:bodyPr wrap="square" rtlCol="0">
            <a:spAutoFit/>
          </a:bodyPr>
          <a:lstStyle/>
          <a:p>
            <a:pPr algn="ctr"/>
            <a:r>
              <a:rPr lang="en-US" b="1" u="sng" dirty="0"/>
              <a:t>Single Shot </a:t>
            </a:r>
            <a:r>
              <a:rPr lang="en-US" b="1" u="sng" dirty="0" err="1"/>
              <a:t>MultiBox</a:t>
            </a:r>
            <a:r>
              <a:rPr lang="en-US" b="1" u="sng" dirty="0"/>
              <a:t> Detector</a:t>
            </a:r>
          </a:p>
        </p:txBody>
      </p:sp>
      <p:sp>
        <p:nvSpPr>
          <p:cNvPr id="7" name="TextBox 6">
            <a:extLst>
              <a:ext uri="{FF2B5EF4-FFF2-40B4-BE49-F238E27FC236}">
                <a16:creationId xmlns:a16="http://schemas.microsoft.com/office/drawing/2014/main" id="{30B7442C-81DF-0EF3-82E6-24C784F2B672}"/>
              </a:ext>
            </a:extLst>
          </p:cNvPr>
          <p:cNvSpPr txBox="1"/>
          <p:nvPr/>
        </p:nvSpPr>
        <p:spPr>
          <a:xfrm>
            <a:off x="8006734" y="1642174"/>
            <a:ext cx="3562832" cy="369332"/>
          </a:xfrm>
          <a:prstGeom prst="rect">
            <a:avLst/>
          </a:prstGeom>
          <a:noFill/>
        </p:spPr>
        <p:txBody>
          <a:bodyPr wrap="square" rtlCol="0">
            <a:spAutoFit/>
          </a:bodyPr>
          <a:lstStyle/>
          <a:p>
            <a:pPr algn="ctr"/>
            <a:r>
              <a:rPr lang="en-US" b="1" u="sng" dirty="0"/>
              <a:t>Faster R-CNN</a:t>
            </a:r>
          </a:p>
        </p:txBody>
      </p:sp>
      <p:sp>
        <p:nvSpPr>
          <p:cNvPr id="9" name="TextBox 8">
            <a:extLst>
              <a:ext uri="{FF2B5EF4-FFF2-40B4-BE49-F238E27FC236}">
                <a16:creationId xmlns:a16="http://schemas.microsoft.com/office/drawing/2014/main" id="{0EEAF295-8BB0-A926-05A9-BAAB6579A780}"/>
              </a:ext>
            </a:extLst>
          </p:cNvPr>
          <p:cNvSpPr txBox="1"/>
          <p:nvPr/>
        </p:nvSpPr>
        <p:spPr>
          <a:xfrm>
            <a:off x="529389" y="2214548"/>
            <a:ext cx="3676851" cy="4401205"/>
          </a:xfrm>
          <a:prstGeom prst="rect">
            <a:avLst/>
          </a:prstGeom>
          <a:noFill/>
        </p:spPr>
        <p:txBody>
          <a:bodyPr wrap="square" rtlCol="0">
            <a:spAutoFit/>
          </a:bodyPr>
          <a:lstStyle/>
          <a:p>
            <a:r>
              <a:rPr lang="en-US" sz="1400" dirty="0"/>
              <a:t>Yolov5 is a single-stage detection which means that it predicts bounding boxes and its probabilities through a single pass through the network.</a:t>
            </a:r>
          </a:p>
          <a:p>
            <a:endParaRPr lang="en-US" sz="1400" dirty="0"/>
          </a:p>
          <a:p>
            <a:r>
              <a:rPr lang="en-US" sz="1400" b="1" dirty="0"/>
              <a:t>Pros:</a:t>
            </a:r>
          </a:p>
          <a:p>
            <a:r>
              <a:rPr lang="en-US" sz="1400" dirty="0"/>
              <a:t>Given the model’s architecture built on </a:t>
            </a:r>
            <a:r>
              <a:rPr lang="en-US" sz="1400" dirty="0" err="1"/>
              <a:t>CSPDarknet</a:t>
            </a:r>
            <a:r>
              <a:rPr lang="en-US" sz="1400" dirty="0"/>
              <a:t>, YOLO’s key strengths are primarily built on </a:t>
            </a:r>
            <a:r>
              <a:rPr lang="en-US" sz="1400" b="1" dirty="0"/>
              <a:t>fast inferencing speed</a:t>
            </a:r>
            <a:r>
              <a:rPr lang="en-US" sz="1400" dirty="0"/>
              <a:t>, its </a:t>
            </a:r>
            <a:r>
              <a:rPr lang="en-US" sz="1400" b="1" dirty="0"/>
              <a:t>relative simplicity to understand the architecture</a:t>
            </a:r>
            <a:r>
              <a:rPr lang="en-US" sz="1400" dirty="0"/>
              <a:t>, and </a:t>
            </a:r>
            <a:r>
              <a:rPr lang="en-US" sz="1400" b="1" dirty="0"/>
              <a:t>low resource usage</a:t>
            </a:r>
            <a:r>
              <a:rPr lang="en-US" sz="1400" dirty="0"/>
              <a:t>.</a:t>
            </a:r>
          </a:p>
          <a:p>
            <a:endParaRPr lang="en-US" sz="1400" dirty="0"/>
          </a:p>
          <a:p>
            <a:r>
              <a:rPr lang="en-US" sz="1400" b="1" dirty="0"/>
              <a:t>Cons:</a:t>
            </a:r>
          </a:p>
          <a:p>
            <a:r>
              <a:rPr lang="en-US" sz="1400" dirty="0"/>
              <a:t>While YOLOv5 is fast, it may not </a:t>
            </a:r>
            <a:r>
              <a:rPr lang="en-US" sz="1400" b="1" dirty="0"/>
              <a:t>achieve the same level of accuracy</a:t>
            </a:r>
            <a:r>
              <a:rPr lang="en-US" sz="1400" dirty="0"/>
              <a:t> as some of the other models especially when it comes to detecting smaller objects.</a:t>
            </a:r>
          </a:p>
          <a:p>
            <a:endParaRPr lang="en-US" sz="1400" dirty="0"/>
          </a:p>
          <a:p>
            <a:endParaRPr lang="en-US" sz="1400" dirty="0"/>
          </a:p>
          <a:p>
            <a:endParaRPr lang="en-US" sz="1400" dirty="0"/>
          </a:p>
        </p:txBody>
      </p:sp>
      <p:sp>
        <p:nvSpPr>
          <p:cNvPr id="11" name="TextBox 10">
            <a:extLst>
              <a:ext uri="{FF2B5EF4-FFF2-40B4-BE49-F238E27FC236}">
                <a16:creationId xmlns:a16="http://schemas.microsoft.com/office/drawing/2014/main" id="{BAFAEDA8-71B5-1EB2-1376-891092826972}"/>
              </a:ext>
            </a:extLst>
          </p:cNvPr>
          <p:cNvSpPr txBox="1"/>
          <p:nvPr/>
        </p:nvSpPr>
        <p:spPr>
          <a:xfrm>
            <a:off x="8006612" y="2214548"/>
            <a:ext cx="3760272" cy="4616648"/>
          </a:xfrm>
          <a:prstGeom prst="rect">
            <a:avLst/>
          </a:prstGeom>
          <a:noFill/>
        </p:spPr>
        <p:txBody>
          <a:bodyPr wrap="square" rtlCol="0">
            <a:spAutoFit/>
          </a:bodyPr>
          <a:lstStyle/>
          <a:p>
            <a:r>
              <a:rPr lang="en-US" sz="1400" dirty="0"/>
              <a:t>Faster R-CNN is a two-stage detection model which first </a:t>
            </a:r>
            <a:r>
              <a:rPr lang="en-US" sz="1400" dirty="0" err="1"/>
              <a:t>generats</a:t>
            </a:r>
            <a:r>
              <a:rPr lang="en-US" sz="1400" dirty="0"/>
              <a:t> a set of candidate object regions in the first stage then refines these regions for classification.</a:t>
            </a:r>
          </a:p>
          <a:p>
            <a:r>
              <a:rPr lang="en-US" sz="1400" dirty="0"/>
              <a:t> </a:t>
            </a:r>
          </a:p>
          <a:p>
            <a:r>
              <a:rPr lang="en-US" sz="1400" b="1" dirty="0"/>
              <a:t>Pros:</a:t>
            </a:r>
          </a:p>
          <a:p>
            <a:r>
              <a:rPr lang="en-US" sz="1400" dirty="0"/>
              <a:t>Faster R-CNN generally provides </a:t>
            </a:r>
            <a:r>
              <a:rPr lang="en-US" sz="1400" b="1" dirty="0"/>
              <a:t>higher accuracy </a:t>
            </a:r>
            <a:r>
              <a:rPr lang="en-US" sz="1400" dirty="0"/>
              <a:t>compared to the other models listed and is </a:t>
            </a:r>
            <a:r>
              <a:rPr lang="en-US" sz="1400" b="1" dirty="0"/>
              <a:t>accept to be better at handling more challenging detection tasks</a:t>
            </a:r>
            <a:r>
              <a:rPr lang="en-US" sz="1400" dirty="0"/>
              <a:t>.</a:t>
            </a:r>
          </a:p>
          <a:p>
            <a:endParaRPr lang="en-US" sz="1400" b="1" dirty="0"/>
          </a:p>
          <a:p>
            <a:r>
              <a:rPr lang="en-US" sz="1400" b="1" dirty="0"/>
              <a:t>Cons:</a:t>
            </a:r>
          </a:p>
          <a:p>
            <a:r>
              <a:rPr lang="en-US" sz="1400" dirty="0"/>
              <a:t>Faster R-CNN is </a:t>
            </a:r>
            <a:r>
              <a:rPr lang="en-US" sz="1400" b="1" dirty="0"/>
              <a:t>comparatively slower </a:t>
            </a:r>
            <a:r>
              <a:rPr lang="en-US" sz="1400" dirty="0"/>
              <a:t>than the other two models due to the two-stage process. The architecture is more complex and the model requires </a:t>
            </a:r>
            <a:r>
              <a:rPr lang="en-US" sz="1400" b="1" dirty="0"/>
              <a:t>higher computational and memory requirements</a:t>
            </a:r>
            <a:r>
              <a:rPr lang="en-US" sz="1400" dirty="0"/>
              <a:t>.</a:t>
            </a:r>
          </a:p>
          <a:p>
            <a:endParaRPr lang="en-US" sz="1400" dirty="0"/>
          </a:p>
          <a:p>
            <a:endParaRPr lang="en-US" sz="1400" dirty="0"/>
          </a:p>
          <a:p>
            <a:endParaRPr lang="en-US" sz="1400" dirty="0"/>
          </a:p>
          <a:p>
            <a:endParaRPr lang="en-US" sz="1400" dirty="0"/>
          </a:p>
        </p:txBody>
      </p:sp>
      <p:sp>
        <p:nvSpPr>
          <p:cNvPr id="12" name="TextBox 11">
            <a:extLst>
              <a:ext uri="{FF2B5EF4-FFF2-40B4-BE49-F238E27FC236}">
                <a16:creationId xmlns:a16="http://schemas.microsoft.com/office/drawing/2014/main" id="{AB9E76F8-13AB-16F2-534E-2EE44D723872}"/>
              </a:ext>
            </a:extLst>
          </p:cNvPr>
          <p:cNvSpPr txBox="1"/>
          <p:nvPr/>
        </p:nvSpPr>
        <p:spPr>
          <a:xfrm>
            <a:off x="4424413" y="2288505"/>
            <a:ext cx="3426592" cy="3970318"/>
          </a:xfrm>
          <a:prstGeom prst="rect">
            <a:avLst/>
          </a:prstGeom>
          <a:noFill/>
        </p:spPr>
        <p:txBody>
          <a:bodyPr wrap="square" rtlCol="0">
            <a:spAutoFit/>
          </a:bodyPr>
          <a:lstStyle/>
          <a:p>
            <a:r>
              <a:rPr lang="en-US" sz="1400" dirty="0"/>
              <a:t>SSD is also a single-stage detection model built through popular classification backbones sch as VGG16. </a:t>
            </a:r>
          </a:p>
          <a:p>
            <a:endParaRPr lang="en-US" sz="1400" dirty="0"/>
          </a:p>
          <a:p>
            <a:r>
              <a:rPr lang="en-US" sz="1400" b="1" dirty="0"/>
              <a:t>Pros:</a:t>
            </a:r>
          </a:p>
          <a:p>
            <a:r>
              <a:rPr lang="en-US" sz="1400" dirty="0"/>
              <a:t>SSD uses feature maps from multiple layers of the network to detect objects which provides a more </a:t>
            </a:r>
            <a:r>
              <a:rPr lang="en-US" sz="1400" b="1" dirty="0"/>
              <a:t>robust detection model to detect small and large objects simultaneously.</a:t>
            </a:r>
          </a:p>
          <a:p>
            <a:endParaRPr lang="en-US" sz="1400" dirty="0"/>
          </a:p>
          <a:p>
            <a:r>
              <a:rPr lang="en-US" sz="1400" b="1" dirty="0"/>
              <a:t>Cons:</a:t>
            </a:r>
          </a:p>
          <a:p>
            <a:r>
              <a:rPr lang="en-US" sz="1400" dirty="0"/>
              <a:t>Training an SSD can be more </a:t>
            </a:r>
            <a:r>
              <a:rPr lang="en-US" sz="1400" b="1" dirty="0"/>
              <a:t>complex </a:t>
            </a:r>
            <a:r>
              <a:rPr lang="en-US" sz="1400" dirty="0"/>
              <a:t>due to the need to balance </a:t>
            </a:r>
            <a:r>
              <a:rPr lang="en-US" sz="1400" b="1" dirty="0"/>
              <a:t>multiple loss components.</a:t>
            </a:r>
          </a:p>
          <a:p>
            <a:endParaRPr lang="en-US" sz="1400" dirty="0"/>
          </a:p>
          <a:p>
            <a:endParaRPr lang="en-US" sz="1400" dirty="0"/>
          </a:p>
          <a:p>
            <a:endParaRPr lang="en-US" sz="1400" dirty="0"/>
          </a:p>
        </p:txBody>
      </p:sp>
      <p:sp>
        <p:nvSpPr>
          <p:cNvPr id="16" name="Rectangle: Rounded Corners 15">
            <a:extLst>
              <a:ext uri="{FF2B5EF4-FFF2-40B4-BE49-F238E27FC236}">
                <a16:creationId xmlns:a16="http://schemas.microsoft.com/office/drawing/2014/main" id="{8CEA731B-8472-3108-536A-5A71CEA35FD6}"/>
              </a:ext>
            </a:extLst>
          </p:cNvPr>
          <p:cNvSpPr/>
          <p:nvPr/>
        </p:nvSpPr>
        <p:spPr>
          <a:xfrm>
            <a:off x="478055" y="6009969"/>
            <a:ext cx="11184556" cy="8088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 monitor signals of overfitting, each model was trained on the same dataset and </a:t>
            </a:r>
            <a:r>
              <a:rPr lang="en-US" b="1" dirty="0">
                <a:solidFill>
                  <a:schemeClr val="tx1"/>
                </a:solidFill>
              </a:rPr>
              <a:t>tracked the training and validation losses, </a:t>
            </a:r>
            <a:r>
              <a:rPr lang="en-US" dirty="0">
                <a:solidFill>
                  <a:schemeClr val="tx1"/>
                </a:solidFill>
              </a:rPr>
              <a:t>employed strategies </a:t>
            </a:r>
            <a:r>
              <a:rPr lang="en-US" b="1" dirty="0">
                <a:solidFill>
                  <a:schemeClr val="tx1"/>
                </a:solidFill>
              </a:rPr>
              <a:t>such as early stopping, and evaluated the performance on a testing set</a:t>
            </a:r>
            <a:r>
              <a:rPr lang="en-US" dirty="0">
                <a:solidFill>
                  <a:schemeClr val="tx1"/>
                </a:solidFill>
              </a:rPr>
              <a:t>.  </a:t>
            </a:r>
          </a:p>
        </p:txBody>
      </p:sp>
    </p:spTree>
    <p:extLst>
      <p:ext uri="{BB962C8B-B14F-4D97-AF65-F5344CB8AC3E}">
        <p14:creationId xmlns:p14="http://schemas.microsoft.com/office/powerpoint/2010/main" val="4014173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2" name="Google Shape;1182;p52"/>
          <p:cNvSpPr txBox="1">
            <a:spLocks noGrp="1"/>
          </p:cNvSpPr>
          <p:nvPr>
            <p:ph type="title"/>
          </p:nvPr>
        </p:nvSpPr>
        <p:spPr>
          <a:xfrm>
            <a:off x="960000" y="1178900"/>
            <a:ext cx="102720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700" dirty="0"/>
              <a:t>Several Criterions will be Observed to Determine the Best Model</a:t>
            </a:r>
            <a:endParaRPr sz="2700" dirty="0"/>
          </a:p>
        </p:txBody>
      </p:sp>
      <p:sp>
        <p:nvSpPr>
          <p:cNvPr id="1187" name="Google Shape;1187;p52"/>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sz="2533"/>
              <a:pPr marL="0" lvl="0" indent="0" algn="r" rtl="0">
                <a:spcBef>
                  <a:spcPts val="0"/>
                </a:spcBef>
                <a:spcAft>
                  <a:spcPts val="0"/>
                </a:spcAft>
                <a:buNone/>
              </a:pPr>
              <a:t>9</a:t>
            </a:fld>
            <a:endParaRPr sz="2533"/>
          </a:p>
        </p:txBody>
      </p:sp>
      <p:sp>
        <p:nvSpPr>
          <p:cNvPr id="2" name="TextBox 1">
            <a:extLst>
              <a:ext uri="{FF2B5EF4-FFF2-40B4-BE49-F238E27FC236}">
                <a16:creationId xmlns:a16="http://schemas.microsoft.com/office/drawing/2014/main" id="{1FD82BC2-B687-A472-21EC-1C46653AE918}"/>
              </a:ext>
            </a:extLst>
          </p:cNvPr>
          <p:cNvSpPr txBox="1"/>
          <p:nvPr/>
        </p:nvSpPr>
        <p:spPr>
          <a:xfrm>
            <a:off x="701660" y="3887198"/>
            <a:ext cx="10530340" cy="2308324"/>
          </a:xfrm>
          <a:prstGeom prst="rect">
            <a:avLst/>
          </a:prstGeom>
          <a:noFill/>
        </p:spPr>
        <p:txBody>
          <a:bodyPr wrap="square">
            <a:spAutoFit/>
          </a:bodyPr>
          <a:lstStyle/>
          <a:p>
            <a:r>
              <a:rPr lang="en-US" dirty="0"/>
              <a:t>To ensure that the model performs well on unseen data the following regularization techniques will be applied: </a:t>
            </a:r>
          </a:p>
          <a:p>
            <a:pPr marL="285750" indent="-285750">
              <a:buFontTx/>
              <a:buChar char="-"/>
            </a:pPr>
            <a:r>
              <a:rPr lang="en-US" b="1" dirty="0"/>
              <a:t>Data Augmentation: </a:t>
            </a:r>
            <a:r>
              <a:rPr lang="en-US" dirty="0"/>
              <a:t>Applying the random augmentations mentioned in previous slides increase dataset diversity.</a:t>
            </a:r>
          </a:p>
          <a:p>
            <a:pPr marL="285750" indent="-285750">
              <a:buFontTx/>
              <a:buChar char="-"/>
            </a:pPr>
            <a:r>
              <a:rPr lang="en-US" b="1" dirty="0"/>
              <a:t>Dropout Layers: </a:t>
            </a:r>
            <a:r>
              <a:rPr lang="en-US" dirty="0"/>
              <a:t>Dropout layers were added to each dropout layers in the model architecture to randomly drop neurons during training.</a:t>
            </a:r>
          </a:p>
          <a:p>
            <a:pPr marL="285750" indent="-285750">
              <a:buFontTx/>
              <a:buChar char="-"/>
            </a:pPr>
            <a:r>
              <a:rPr lang="en-US" b="1" dirty="0"/>
              <a:t>Weight Decay: </a:t>
            </a:r>
            <a:r>
              <a:rPr lang="en-US" dirty="0"/>
              <a:t>Applied L2 regularization to penalize large weights. </a:t>
            </a:r>
          </a:p>
          <a:p>
            <a:endParaRPr lang="en-US" dirty="0"/>
          </a:p>
        </p:txBody>
      </p:sp>
      <p:sp>
        <p:nvSpPr>
          <p:cNvPr id="4" name="TextBox 3">
            <a:extLst>
              <a:ext uri="{FF2B5EF4-FFF2-40B4-BE49-F238E27FC236}">
                <a16:creationId xmlns:a16="http://schemas.microsoft.com/office/drawing/2014/main" id="{0362D105-5EAA-E205-EB84-D411E8C10314}"/>
              </a:ext>
            </a:extLst>
          </p:cNvPr>
          <p:cNvSpPr txBox="1"/>
          <p:nvPr/>
        </p:nvSpPr>
        <p:spPr>
          <a:xfrm>
            <a:off x="783495" y="1855873"/>
            <a:ext cx="10535814" cy="2031325"/>
          </a:xfrm>
          <a:prstGeom prst="rect">
            <a:avLst/>
          </a:prstGeom>
          <a:noFill/>
        </p:spPr>
        <p:txBody>
          <a:bodyPr wrap="square">
            <a:spAutoFit/>
          </a:bodyPr>
          <a:lstStyle/>
          <a:p>
            <a:r>
              <a:rPr lang="en-US" dirty="0"/>
              <a:t>To select the most suitable model, YOLOv5, SSD, and Faster R-CNN will be evaluated based on the following criteria: </a:t>
            </a:r>
          </a:p>
          <a:p>
            <a:pPr marL="285750" indent="-285750">
              <a:buFontTx/>
              <a:buChar char="-"/>
            </a:pPr>
            <a:r>
              <a:rPr lang="en-US" b="1" dirty="0"/>
              <a:t>Evaluation metrics: </a:t>
            </a:r>
            <a:r>
              <a:rPr lang="en-US" dirty="0"/>
              <a:t>Measured by metrics such as mean Average Precision (</a:t>
            </a:r>
            <a:r>
              <a:rPr lang="en-US" dirty="0" err="1"/>
              <a:t>mAP</a:t>
            </a:r>
            <a:r>
              <a:rPr lang="en-US" dirty="0"/>
              <a:t>), precision and recall.</a:t>
            </a:r>
          </a:p>
          <a:p>
            <a:pPr marL="285750" indent="-285750">
              <a:buFontTx/>
              <a:buChar char="-"/>
            </a:pPr>
            <a:r>
              <a:rPr lang="en-US" b="1" dirty="0"/>
              <a:t>Speed: </a:t>
            </a:r>
            <a:r>
              <a:rPr lang="en-US" dirty="0"/>
              <a:t>Inference time and latency.</a:t>
            </a:r>
          </a:p>
          <a:p>
            <a:pPr marL="285750" indent="-285750">
              <a:buFontTx/>
              <a:buChar char="-"/>
            </a:pPr>
            <a:r>
              <a:rPr lang="en-US" b="1" dirty="0"/>
              <a:t>Scalability: </a:t>
            </a:r>
            <a:r>
              <a:rPr lang="en-US" dirty="0"/>
              <a:t>Ability to handle varying object sizes and occlusions.</a:t>
            </a:r>
          </a:p>
          <a:p>
            <a:pPr marL="285750" indent="-285750">
              <a:buFontTx/>
              <a:buChar char="-"/>
            </a:pPr>
            <a:r>
              <a:rPr lang="en-US" b="1" dirty="0"/>
              <a:t>Resource Efficiency: </a:t>
            </a:r>
            <a:r>
              <a:rPr lang="en-US" dirty="0"/>
              <a:t>Computational and memory requirements. </a:t>
            </a:r>
          </a:p>
        </p:txBody>
      </p:sp>
    </p:spTree>
    <p:extLst>
      <p:ext uri="{BB962C8B-B14F-4D97-AF65-F5344CB8AC3E}">
        <p14:creationId xmlns:p14="http://schemas.microsoft.com/office/powerpoint/2010/main" val="41102127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E-commerce Pitch Deck by Slidesgo">
  <a:themeElements>
    <a:clrScheme name="Simple Light">
      <a:dk1>
        <a:srgbClr val="191919"/>
      </a:dk1>
      <a:lt1>
        <a:srgbClr val="F3F3F3"/>
      </a:lt1>
      <a:dk2>
        <a:srgbClr val="FFFFFF"/>
      </a:dk2>
      <a:lt2>
        <a:srgbClr val="2F2FF4"/>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1541</TotalTime>
  <Words>1994</Words>
  <Application>Microsoft Office PowerPoint</Application>
  <PresentationFormat>Widescreen</PresentationFormat>
  <Paragraphs>138</Paragraphs>
  <Slides>14</Slides>
  <Notes>14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Anybody</vt:lpstr>
      <vt:lpstr>Aptos</vt:lpstr>
      <vt:lpstr>Aptos Display</vt:lpstr>
      <vt:lpstr>Arial</vt:lpstr>
      <vt:lpstr>Nunito Light</vt:lpstr>
      <vt:lpstr>Office Theme</vt:lpstr>
      <vt:lpstr>E-commerce Pitch Deck by Slidesgo</vt:lpstr>
      <vt:lpstr>Real-Time Automatic Checkout System Using Object Detection Models:  Streamlining the Shopping Experience with AI</vt:lpstr>
      <vt:lpstr>Object Detection Increase Efficiency within Grocery Stores</vt:lpstr>
      <vt:lpstr>The Freiburg Grocery is Suitable to Create the Checkout System</vt:lpstr>
      <vt:lpstr>Hypotheses About the Data and Model</vt:lpstr>
      <vt:lpstr>There are clear signs of class imbalance within the dataset</vt:lpstr>
      <vt:lpstr>Annotation and Bounding Box Distributions Provide Key Insights</vt:lpstr>
      <vt:lpstr>Proper Preprocessing and Data Augmentation Steps were Taken to Serve as Optimal Inputs for the Models</vt:lpstr>
      <vt:lpstr>Various Different Models were Experimented to Determine the Best Model</vt:lpstr>
      <vt:lpstr>Several Criterions will be Observed to Determine the Best Model</vt:lpstr>
      <vt:lpstr>YOLOv5 Performed the Best Out of the Three Models</vt:lpstr>
      <vt:lpstr>Model Underwent Additional Testing Through Real Products</vt:lpstr>
      <vt:lpstr>Developing a real-time checkout system involved significant technical challenges and considerations that provided valuable learnings. </vt:lpstr>
      <vt:lpstr>Future Work</vt:lpstr>
      <vt:lpstr>Appendix A: Variations of Detection Items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Automatic Checkout System Using Yolov5:  Streamlining the Shopping Experience with AI</dc:title>
  <dc:creator>Joon Park</dc:creator>
  <cp:lastModifiedBy>Joon Park</cp:lastModifiedBy>
  <cp:revision>9</cp:revision>
  <dcterms:created xsi:type="dcterms:W3CDTF">2024-05-22T17:05:50Z</dcterms:created>
  <dcterms:modified xsi:type="dcterms:W3CDTF">2024-05-23T18:48:33Z</dcterms:modified>
</cp:coreProperties>
</file>